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60" r:id="rId4"/>
    <p:sldId id="265" r:id="rId5"/>
    <p:sldId id="259" r:id="rId6"/>
    <p:sldId id="262" r:id="rId7"/>
    <p:sldId id="261" r:id="rId8"/>
    <p:sldId id="263" r:id="rId9"/>
    <p:sldId id="264" r:id="rId10"/>
    <p:sldId id="258" r:id="rId11"/>
    <p:sldId id="267" r:id="rId1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246" y="3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C0FF1-6CB8-4FCA-824E-F229290AC8A4}" type="datetimeFigureOut">
              <a:rPr lang="es-ES" smtClean="0"/>
              <a:t>05/05/2015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730A3-59ED-4CC4-9B1A-164B26C73D8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04967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C0FF1-6CB8-4FCA-824E-F229290AC8A4}" type="datetimeFigureOut">
              <a:rPr lang="es-ES" smtClean="0"/>
              <a:t>05/05/2015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730A3-59ED-4CC4-9B1A-164B26C73D8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90489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C0FF1-6CB8-4FCA-824E-F229290AC8A4}" type="datetimeFigureOut">
              <a:rPr lang="es-ES" smtClean="0"/>
              <a:t>05/05/2015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730A3-59ED-4CC4-9B1A-164B26C73D8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53795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C0FF1-6CB8-4FCA-824E-F229290AC8A4}" type="datetimeFigureOut">
              <a:rPr lang="es-ES" smtClean="0"/>
              <a:t>05/05/2015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730A3-59ED-4CC4-9B1A-164B26C73D8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8781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C0FF1-6CB8-4FCA-824E-F229290AC8A4}" type="datetimeFigureOut">
              <a:rPr lang="es-ES" smtClean="0"/>
              <a:t>05/05/2015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730A3-59ED-4CC4-9B1A-164B26C73D8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51486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C0FF1-6CB8-4FCA-824E-F229290AC8A4}" type="datetimeFigureOut">
              <a:rPr lang="es-ES" smtClean="0"/>
              <a:t>05/05/2015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730A3-59ED-4CC4-9B1A-164B26C73D8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6257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C0FF1-6CB8-4FCA-824E-F229290AC8A4}" type="datetimeFigureOut">
              <a:rPr lang="es-ES" smtClean="0"/>
              <a:t>05/05/2015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730A3-59ED-4CC4-9B1A-164B26C73D8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79163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C0FF1-6CB8-4FCA-824E-F229290AC8A4}" type="datetimeFigureOut">
              <a:rPr lang="es-ES" smtClean="0"/>
              <a:t>05/05/2015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730A3-59ED-4CC4-9B1A-164B26C73D8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15380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C0FF1-6CB8-4FCA-824E-F229290AC8A4}" type="datetimeFigureOut">
              <a:rPr lang="es-ES" smtClean="0"/>
              <a:t>05/05/2015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730A3-59ED-4CC4-9B1A-164B26C73D8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93249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C0FF1-6CB8-4FCA-824E-F229290AC8A4}" type="datetimeFigureOut">
              <a:rPr lang="es-ES" smtClean="0"/>
              <a:t>05/05/2015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730A3-59ED-4CC4-9B1A-164B26C73D8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28928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C0FF1-6CB8-4FCA-824E-F229290AC8A4}" type="datetimeFigureOut">
              <a:rPr lang="es-ES" smtClean="0"/>
              <a:t>05/05/2015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730A3-59ED-4CC4-9B1A-164B26C73D8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63409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4C0FF1-6CB8-4FCA-824E-F229290AC8A4}" type="datetimeFigureOut">
              <a:rPr lang="es-ES" smtClean="0"/>
              <a:t>05/05/2015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9730A3-59ED-4CC4-9B1A-164B26C73D8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2694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ografiasyvidas.com/biografia/m/marcuse.htm" TargetMode="External"/><Relationship Id="rId2" Type="http://schemas.openxmlformats.org/officeDocument/2006/relationships/hyperlink" Target="http://es.wikipedia.org/wiki/Herbert_Marcuse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google.es/search?q=marcuse&amp;safe=active&amp;es_sm=93&amp;biw=1366&amp;bih=624&amp;source=lnms&amp;tbm=isch&amp;sa=X&amp;ei=Mi49VYSeEOzU7Aaj_IGYDQ&amp;ved=0CAYQ_AUoATgK" TargetMode="External"/><Relationship Id="rId4" Type="http://schemas.openxmlformats.org/officeDocument/2006/relationships/hyperlink" Target="http://www.infoamerica.org/teoria/marcuse1.htm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3000"/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635896" y="3861048"/>
            <a:ext cx="5256583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8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Edwardian Script ITC" pitchFamily="66" charset="0"/>
              </a:rPr>
              <a:t>Herbert Marcuse</a:t>
            </a:r>
            <a:endParaRPr lang="es-ES" sz="8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Edwardian Script ITC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2316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Webgrafía</a:t>
            </a:r>
            <a:endParaRPr lang="es-E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" dirty="0">
                <a:hlinkClick r:id="rId2"/>
              </a:rPr>
              <a:t>http://</a:t>
            </a:r>
            <a:r>
              <a:rPr lang="es-ES" dirty="0" smtClean="0">
                <a:hlinkClick r:id="rId2"/>
              </a:rPr>
              <a:t>es.wikipedia.org/wiki/Herbert_Marcuse</a:t>
            </a:r>
            <a:endParaRPr lang="es-ES" dirty="0" smtClean="0"/>
          </a:p>
          <a:p>
            <a:r>
              <a:rPr lang="es-ES" dirty="0">
                <a:hlinkClick r:id="rId3"/>
              </a:rPr>
              <a:t>http://</a:t>
            </a:r>
            <a:r>
              <a:rPr lang="es-ES" dirty="0" smtClean="0">
                <a:hlinkClick r:id="rId3"/>
              </a:rPr>
              <a:t>www.biografiasyvidas.com/biografia/m/marcuse.htm</a:t>
            </a:r>
            <a:endParaRPr lang="es-ES" dirty="0"/>
          </a:p>
          <a:p>
            <a:r>
              <a:rPr lang="es-ES" dirty="0">
                <a:hlinkClick r:id="rId4"/>
              </a:rPr>
              <a:t>http://</a:t>
            </a:r>
            <a:r>
              <a:rPr lang="es-ES" dirty="0" smtClean="0">
                <a:hlinkClick r:id="rId4"/>
              </a:rPr>
              <a:t>www.infoamerica.org/teoria/marcuse1.htm</a:t>
            </a:r>
            <a:endParaRPr lang="es-ES" dirty="0" smtClean="0"/>
          </a:p>
          <a:p>
            <a:r>
              <a:rPr lang="es-ES" dirty="0">
                <a:hlinkClick r:id="rId5"/>
              </a:rPr>
              <a:t>https://</a:t>
            </a:r>
            <a:r>
              <a:rPr lang="es-ES" dirty="0" smtClean="0">
                <a:hlinkClick r:id="rId5"/>
              </a:rPr>
              <a:t>www.google.es/search?q=marcuse&amp;safe=active&amp;es_sm=93&amp;biw=1366&amp;bih=624&amp;source=lnms&amp;tbm=isch&amp;sa=X&amp;ei=Mi49VYSeEOzU7Aaj_IGYDQ&amp;ved=0CAYQ_AUoATgK</a:t>
            </a:r>
            <a:endParaRPr lang="es-ES" dirty="0" smtClean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21472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ES" sz="880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FIN</a:t>
            </a:r>
            <a:endParaRPr lang="es-ES" sz="8800" dirty="0">
              <a:ln w="18415" cmpd="sng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Aida Domínguez y Bianca </a:t>
            </a:r>
            <a:r>
              <a:rPr lang="es-ES" dirty="0" err="1" smtClean="0"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Döhne</a:t>
            </a:r>
            <a:r>
              <a:rPr lang="es-ES" dirty="0" smtClean="0"/>
              <a:t>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98400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434282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/>
          <a:p>
            <a:r>
              <a:rPr lang="es-ES" sz="8800" dirty="0" smtClean="0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lgerian" pitchFamily="82" charset="0"/>
              </a:rPr>
              <a:t>Índice</a:t>
            </a:r>
            <a:r>
              <a:rPr lang="es-ES" sz="8800" dirty="0" smtClean="0">
                <a:solidFill>
                  <a:schemeClr val="bg1"/>
                </a:solidFill>
                <a:latin typeface="Algerian" pitchFamily="82" charset="0"/>
              </a:rPr>
              <a:t>:</a:t>
            </a:r>
            <a:endParaRPr lang="es-ES" sz="8800" dirty="0">
              <a:solidFill>
                <a:schemeClr val="bg1"/>
              </a:solidFill>
              <a:latin typeface="Algerian" pitchFamily="82" charset="0"/>
            </a:endParaRPr>
          </a:p>
        </p:txBody>
      </p:sp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67544" y="2996952"/>
            <a:ext cx="5626968" cy="3124944"/>
          </a:xfrm>
        </p:spPr>
        <p:txBody>
          <a:bodyPr>
            <a:normAutofit/>
          </a:bodyPr>
          <a:lstStyle/>
          <a:p>
            <a:r>
              <a:rPr lang="es-ES" dirty="0" smtClean="0">
                <a:latin typeface="Baskerville Old Face" pitchFamily="18" charset="0"/>
              </a:rPr>
              <a:t>Biografía.</a:t>
            </a:r>
          </a:p>
          <a:p>
            <a:r>
              <a:rPr lang="es-ES" dirty="0" smtClean="0">
                <a:latin typeface="Baskerville Old Face" pitchFamily="18" charset="0"/>
              </a:rPr>
              <a:t>Contexto histórico y cultural.</a:t>
            </a:r>
          </a:p>
          <a:p>
            <a:r>
              <a:rPr lang="es-ES" dirty="0" smtClean="0">
                <a:latin typeface="Baskerville Old Face" pitchFamily="18" charset="0"/>
              </a:rPr>
              <a:t>Influencias filosóficas.</a:t>
            </a:r>
          </a:p>
          <a:p>
            <a:r>
              <a:rPr lang="es-ES" dirty="0" smtClean="0">
                <a:latin typeface="Baskerville Old Face" pitchFamily="18" charset="0"/>
              </a:rPr>
              <a:t>Filosofía del autor.</a:t>
            </a:r>
          </a:p>
          <a:p>
            <a:r>
              <a:rPr lang="es-ES" dirty="0" err="1" smtClean="0">
                <a:latin typeface="Baskerville Old Face" pitchFamily="18" charset="0"/>
              </a:rPr>
              <a:t>Webgrafía</a:t>
            </a:r>
            <a:r>
              <a:rPr lang="es-ES" dirty="0" smtClean="0">
                <a:latin typeface="Baskerville Old Face" pitchFamily="18" charset="0"/>
              </a:rPr>
              <a:t>.</a:t>
            </a:r>
          </a:p>
          <a:p>
            <a:pPr marL="0" indent="0">
              <a:buNone/>
            </a:pPr>
            <a:endParaRPr lang="es-ES" dirty="0" smtClean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60418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13" t="1986" r="4289"/>
          <a:stretch/>
        </p:blipFill>
        <p:spPr>
          <a:xfrm>
            <a:off x="4396636" y="1878904"/>
            <a:ext cx="4747364" cy="4979096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6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gency FB" pitchFamily="34" charset="0"/>
              </a:rPr>
              <a:t>Biografía</a:t>
            </a:r>
            <a:endParaRPr lang="es-ES" sz="6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gency FB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" dirty="0">
                <a:solidFill>
                  <a:schemeClr val="bg1"/>
                </a:solidFill>
                <a:effectLst>
                  <a:glow rad="101600">
                    <a:srgbClr val="C00000">
                      <a:alpha val="60000"/>
                    </a:srgbClr>
                  </a:glow>
                </a:effectLst>
              </a:rPr>
              <a:t>F</a:t>
            </a:r>
            <a:r>
              <a:rPr lang="es-ES" dirty="0" smtClean="0">
                <a:solidFill>
                  <a:schemeClr val="bg1"/>
                </a:solidFill>
                <a:effectLst>
                  <a:glow rad="101600">
                    <a:srgbClr val="C00000">
                      <a:alpha val="60000"/>
                    </a:srgbClr>
                  </a:glow>
                </a:effectLst>
              </a:rPr>
              <a:t>ilósofo </a:t>
            </a:r>
            <a:r>
              <a:rPr lang="es-ES" dirty="0">
                <a:solidFill>
                  <a:schemeClr val="bg1"/>
                </a:solidFill>
                <a:effectLst>
                  <a:glow rad="101600">
                    <a:srgbClr val="C00000">
                      <a:alpha val="60000"/>
                    </a:srgbClr>
                  </a:glow>
                </a:effectLst>
              </a:rPr>
              <a:t>estadounidense de origen germano.</a:t>
            </a:r>
          </a:p>
          <a:p>
            <a:r>
              <a:rPr lang="es-ES" dirty="0" smtClean="0">
                <a:solidFill>
                  <a:schemeClr val="bg1"/>
                </a:solidFill>
                <a:effectLst>
                  <a:glow rad="101600">
                    <a:srgbClr val="C00000">
                      <a:alpha val="60000"/>
                    </a:srgbClr>
                  </a:glow>
                </a:effectLst>
              </a:rPr>
              <a:t>*19  </a:t>
            </a:r>
            <a:r>
              <a:rPr lang="es-ES" dirty="0">
                <a:solidFill>
                  <a:schemeClr val="bg1"/>
                </a:solidFill>
                <a:effectLst>
                  <a:glow rad="101600">
                    <a:srgbClr val="C00000">
                      <a:alpha val="60000"/>
                    </a:srgbClr>
                  </a:glow>
                </a:effectLst>
              </a:rPr>
              <a:t>julio </a:t>
            </a:r>
            <a:r>
              <a:rPr lang="es-ES" dirty="0" smtClean="0">
                <a:solidFill>
                  <a:schemeClr val="bg1"/>
                </a:solidFill>
                <a:effectLst>
                  <a:glow rad="101600">
                    <a:srgbClr val="C00000">
                      <a:alpha val="60000"/>
                    </a:srgbClr>
                  </a:glow>
                </a:effectLst>
              </a:rPr>
              <a:t>1898 , Berlín.</a:t>
            </a:r>
          </a:p>
          <a:p>
            <a:r>
              <a:rPr lang="es-ES" dirty="0" smtClean="0">
                <a:solidFill>
                  <a:schemeClr val="bg1"/>
                </a:solidFill>
                <a:effectLst>
                  <a:glow rad="101600">
                    <a:srgbClr val="C00000">
                      <a:alpha val="60000"/>
                    </a:srgbClr>
                  </a:glow>
                </a:effectLst>
              </a:rPr>
              <a:t>Soldado.</a:t>
            </a:r>
            <a:endParaRPr lang="es-ES" dirty="0">
              <a:solidFill>
                <a:schemeClr val="bg1"/>
              </a:solidFill>
              <a:effectLst>
                <a:glow rad="101600">
                  <a:srgbClr val="C00000">
                    <a:alpha val="60000"/>
                  </a:srgbClr>
                </a:glow>
              </a:effectLst>
            </a:endParaRPr>
          </a:p>
          <a:p>
            <a:r>
              <a:rPr lang="es-ES" dirty="0" smtClean="0">
                <a:solidFill>
                  <a:schemeClr val="bg1"/>
                </a:solidFill>
                <a:effectLst>
                  <a:glow rad="101600">
                    <a:srgbClr val="C00000">
                      <a:alpha val="60000"/>
                    </a:srgbClr>
                  </a:glow>
                </a:effectLst>
              </a:rPr>
              <a:t>Formó </a:t>
            </a:r>
            <a:r>
              <a:rPr lang="es-ES" dirty="0">
                <a:solidFill>
                  <a:schemeClr val="bg1"/>
                </a:solidFill>
                <a:effectLst>
                  <a:glow rad="101600">
                    <a:srgbClr val="C00000">
                      <a:alpha val="60000"/>
                    </a:srgbClr>
                  </a:glow>
                </a:effectLst>
              </a:rPr>
              <a:t>parte del Instituto para la Investigación Social de </a:t>
            </a:r>
            <a:r>
              <a:rPr lang="es-ES" dirty="0" smtClean="0">
                <a:solidFill>
                  <a:schemeClr val="bg1"/>
                </a:solidFill>
                <a:effectLst>
                  <a:glow rad="101600">
                    <a:srgbClr val="C00000">
                      <a:alpha val="60000"/>
                    </a:srgbClr>
                  </a:glow>
                </a:effectLst>
              </a:rPr>
              <a:t>Frankfurt.</a:t>
            </a:r>
            <a:endParaRPr lang="es-ES" dirty="0">
              <a:solidFill>
                <a:schemeClr val="bg1"/>
              </a:solidFill>
              <a:effectLst>
                <a:glow rad="101600">
                  <a:srgbClr val="C00000">
                    <a:alpha val="60000"/>
                  </a:srgbClr>
                </a:glow>
              </a:effectLst>
            </a:endParaRPr>
          </a:p>
          <a:p>
            <a:r>
              <a:rPr lang="es-ES" dirty="0" smtClean="0">
                <a:solidFill>
                  <a:schemeClr val="bg1"/>
                </a:solidFill>
                <a:effectLst>
                  <a:glow rad="101600">
                    <a:srgbClr val="C00000">
                      <a:alpha val="60000"/>
                    </a:srgbClr>
                  </a:glow>
                </a:effectLst>
              </a:rPr>
              <a:t>1934  exilio a  </a:t>
            </a:r>
            <a:r>
              <a:rPr lang="es-ES" dirty="0">
                <a:solidFill>
                  <a:schemeClr val="bg1"/>
                </a:solidFill>
                <a:effectLst>
                  <a:glow rad="101600">
                    <a:srgbClr val="C00000">
                      <a:alpha val="60000"/>
                    </a:srgbClr>
                  </a:glow>
                </a:effectLst>
              </a:rPr>
              <a:t>Estados </a:t>
            </a:r>
            <a:r>
              <a:rPr lang="es-ES" dirty="0" smtClean="0">
                <a:solidFill>
                  <a:schemeClr val="bg1"/>
                </a:solidFill>
                <a:effectLst>
                  <a:glow rad="101600">
                    <a:srgbClr val="C00000">
                      <a:alpha val="60000"/>
                    </a:srgbClr>
                  </a:glow>
                </a:effectLst>
              </a:rPr>
              <a:t>Unidos.</a:t>
            </a:r>
            <a:endParaRPr lang="es-ES" dirty="0">
              <a:solidFill>
                <a:schemeClr val="bg1"/>
              </a:solidFill>
              <a:effectLst>
                <a:glow rad="101600">
                  <a:srgbClr val="C00000">
                    <a:alpha val="60000"/>
                  </a:srgbClr>
                </a:glow>
              </a:effectLst>
            </a:endParaRPr>
          </a:p>
          <a:p>
            <a:r>
              <a:rPr lang="es-ES" dirty="0">
                <a:solidFill>
                  <a:schemeClr val="bg1"/>
                </a:solidFill>
                <a:effectLst>
                  <a:glow rad="101600">
                    <a:srgbClr val="C00000">
                      <a:alpha val="60000"/>
                    </a:srgbClr>
                  </a:glow>
                </a:effectLst>
              </a:rPr>
              <a:t>S</a:t>
            </a:r>
            <a:r>
              <a:rPr lang="es-ES" dirty="0" smtClean="0">
                <a:solidFill>
                  <a:schemeClr val="bg1"/>
                </a:solidFill>
                <a:effectLst>
                  <a:glow rad="101600">
                    <a:srgbClr val="C00000">
                      <a:alpha val="60000"/>
                    </a:srgbClr>
                  </a:glow>
                </a:effectLst>
              </a:rPr>
              <a:t>ervicios </a:t>
            </a:r>
            <a:r>
              <a:rPr lang="es-ES" dirty="0">
                <a:solidFill>
                  <a:schemeClr val="bg1"/>
                </a:solidFill>
                <a:effectLst>
                  <a:glow rad="101600">
                    <a:srgbClr val="C00000">
                      <a:alpha val="60000"/>
                    </a:srgbClr>
                  </a:glow>
                </a:effectLst>
              </a:rPr>
              <a:t>secretos del Departamento de Estados </a:t>
            </a:r>
            <a:r>
              <a:rPr lang="es-ES" dirty="0" smtClean="0">
                <a:solidFill>
                  <a:schemeClr val="bg1"/>
                </a:solidFill>
                <a:effectLst>
                  <a:glow rad="101600">
                    <a:srgbClr val="C00000">
                      <a:alpha val="60000"/>
                    </a:srgbClr>
                  </a:glow>
                </a:effectLst>
              </a:rPr>
              <a:t>norteamericano.</a:t>
            </a:r>
            <a:endParaRPr lang="es-ES" dirty="0">
              <a:solidFill>
                <a:schemeClr val="bg1"/>
              </a:solidFill>
              <a:effectLst>
                <a:glow rad="101600">
                  <a:srgbClr val="C00000">
                    <a:alpha val="60000"/>
                  </a:srgbClr>
                </a:glow>
              </a:effectLst>
            </a:endParaRPr>
          </a:p>
          <a:p>
            <a:r>
              <a:rPr lang="es-ES" dirty="0" smtClean="0">
                <a:solidFill>
                  <a:schemeClr val="bg1"/>
                </a:solidFill>
                <a:effectLst>
                  <a:glow rad="101600">
                    <a:srgbClr val="C00000">
                      <a:alpha val="60000"/>
                    </a:srgbClr>
                  </a:glow>
                </a:effectLst>
              </a:rPr>
              <a:t>Izquierda </a:t>
            </a:r>
            <a:r>
              <a:rPr lang="es-ES" dirty="0">
                <a:solidFill>
                  <a:schemeClr val="bg1"/>
                </a:solidFill>
                <a:effectLst>
                  <a:glow rad="101600">
                    <a:srgbClr val="C00000">
                      <a:alpha val="60000"/>
                    </a:srgbClr>
                  </a:glow>
                </a:effectLst>
              </a:rPr>
              <a:t>radical y </a:t>
            </a:r>
            <a:r>
              <a:rPr lang="es-ES" dirty="0" smtClean="0">
                <a:solidFill>
                  <a:schemeClr val="bg1"/>
                </a:solidFill>
                <a:effectLst>
                  <a:glow rad="101600">
                    <a:srgbClr val="C00000">
                      <a:alpha val="60000"/>
                    </a:srgbClr>
                  </a:glow>
                </a:effectLst>
              </a:rPr>
              <a:t>Nueva </a:t>
            </a:r>
            <a:r>
              <a:rPr lang="es-ES" dirty="0">
                <a:solidFill>
                  <a:schemeClr val="bg1"/>
                </a:solidFill>
                <a:effectLst>
                  <a:glow rad="101600">
                    <a:srgbClr val="C00000">
                      <a:alpha val="60000"/>
                    </a:srgbClr>
                  </a:glow>
                </a:effectLst>
              </a:rPr>
              <a:t>Izquierda. </a:t>
            </a:r>
          </a:p>
          <a:p>
            <a:r>
              <a:rPr lang="es-ES" dirty="0" smtClean="0">
                <a:solidFill>
                  <a:schemeClr val="bg1"/>
                </a:solidFill>
                <a:effectLst>
                  <a:glow rad="101600">
                    <a:srgbClr val="C00000">
                      <a:alpha val="60000"/>
                    </a:srgbClr>
                  </a:glow>
                </a:effectLst>
              </a:rPr>
              <a:t>✝29 </a:t>
            </a:r>
            <a:r>
              <a:rPr lang="es-ES" dirty="0">
                <a:solidFill>
                  <a:schemeClr val="bg1"/>
                </a:solidFill>
                <a:effectLst>
                  <a:glow rad="101600">
                    <a:srgbClr val="C00000">
                      <a:alpha val="60000"/>
                    </a:srgbClr>
                  </a:glow>
                </a:effectLst>
              </a:rPr>
              <a:t>julio </a:t>
            </a:r>
            <a:r>
              <a:rPr lang="es-ES" dirty="0" smtClean="0">
                <a:solidFill>
                  <a:schemeClr val="bg1"/>
                </a:solidFill>
                <a:effectLst>
                  <a:glow rad="101600">
                    <a:srgbClr val="C00000">
                      <a:alpha val="60000"/>
                    </a:srgbClr>
                  </a:glow>
                </a:effectLst>
              </a:rPr>
              <a:t> 1979, </a:t>
            </a:r>
            <a:r>
              <a:rPr lang="es-ES" dirty="0" err="1" smtClean="0">
                <a:solidFill>
                  <a:schemeClr val="bg1"/>
                </a:solidFill>
                <a:effectLst>
                  <a:glow rad="101600">
                    <a:srgbClr val="C00000">
                      <a:alpha val="60000"/>
                    </a:srgbClr>
                  </a:glow>
                </a:effectLst>
              </a:rPr>
              <a:t>Stamberg</a:t>
            </a:r>
            <a:r>
              <a:rPr lang="es-ES" dirty="0" smtClean="0">
                <a:solidFill>
                  <a:schemeClr val="bg1"/>
                </a:solidFill>
                <a:effectLst>
                  <a:glow rad="101600">
                    <a:srgbClr val="C00000">
                      <a:alpha val="60000"/>
                    </a:srgbClr>
                  </a:glow>
                </a:effectLst>
              </a:rPr>
              <a:t>.</a:t>
            </a:r>
            <a:endParaRPr lang="es-ES" dirty="0">
              <a:solidFill>
                <a:schemeClr val="bg1"/>
              </a:solidFill>
              <a:effectLst>
                <a:glow rad="101600">
                  <a:srgbClr val="C00000">
                    <a:alpha val="60000"/>
                  </a:srgb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64085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>
                <a:lumMod val="95000"/>
                <a:lumOff val="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764704"/>
            <a:ext cx="5832648" cy="5275657"/>
          </a:xfrm>
          <a:ln w="76200">
            <a:solidFill>
              <a:srgbClr val="FF0000"/>
            </a:solidFill>
            <a:prstDash val="sysDot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62523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7000">
              <a:schemeClr val="tx1"/>
            </a:gs>
            <a:gs pos="77000">
              <a:schemeClr val="bg1">
                <a:lumMod val="65000"/>
              </a:schemeClr>
            </a:gs>
            <a:gs pos="100000">
              <a:schemeClr val="accent2">
                <a:lumMod val="20000"/>
                <a:lumOff val="8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s-E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Contexto histórico y cultural</a:t>
            </a:r>
            <a:endParaRPr lang="es-E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 smtClean="0">
                <a:solidFill>
                  <a:srgbClr val="FF0000"/>
                </a:solidFill>
                <a:effectLst>
                  <a:glow rad="228600">
                    <a:schemeClr val="bg1"/>
                  </a:glow>
                </a:effectLst>
              </a:rPr>
              <a:t>Primera </a:t>
            </a:r>
            <a:r>
              <a:rPr lang="es-ES" dirty="0">
                <a:solidFill>
                  <a:srgbClr val="FF0000"/>
                </a:solidFill>
                <a:effectLst>
                  <a:glow rad="228600">
                    <a:schemeClr val="bg1"/>
                  </a:glow>
                </a:effectLst>
              </a:rPr>
              <a:t>Guerra </a:t>
            </a:r>
            <a:r>
              <a:rPr lang="es-ES" dirty="0" smtClean="0">
                <a:solidFill>
                  <a:srgbClr val="FF0000"/>
                </a:solidFill>
                <a:effectLst>
                  <a:glow rad="228600">
                    <a:schemeClr val="bg1"/>
                  </a:glow>
                </a:effectLst>
              </a:rPr>
              <a:t>Mundial</a:t>
            </a:r>
            <a:endParaRPr lang="es-ES" dirty="0">
              <a:solidFill>
                <a:srgbClr val="FF0000"/>
              </a:solidFill>
              <a:effectLst>
                <a:glow rad="228600">
                  <a:schemeClr val="bg1"/>
                </a:glow>
              </a:effectLst>
            </a:endParaRPr>
          </a:p>
          <a:p>
            <a:r>
              <a:rPr lang="es-ES" dirty="0" smtClean="0">
                <a:solidFill>
                  <a:srgbClr val="FF0000"/>
                </a:solidFill>
                <a:effectLst>
                  <a:glow rad="228600">
                    <a:schemeClr val="bg1"/>
                  </a:glow>
                </a:effectLst>
              </a:rPr>
              <a:t>Segunda </a:t>
            </a:r>
            <a:r>
              <a:rPr lang="es-ES" dirty="0">
                <a:solidFill>
                  <a:srgbClr val="FF0000"/>
                </a:solidFill>
                <a:effectLst>
                  <a:glow rad="228600">
                    <a:schemeClr val="bg1"/>
                  </a:glow>
                </a:effectLst>
              </a:rPr>
              <a:t>Guerra </a:t>
            </a:r>
            <a:r>
              <a:rPr lang="es-ES" dirty="0" smtClean="0">
                <a:solidFill>
                  <a:srgbClr val="FF0000"/>
                </a:solidFill>
                <a:effectLst>
                  <a:glow rad="228600">
                    <a:schemeClr val="bg1"/>
                  </a:glow>
                </a:effectLst>
              </a:rPr>
              <a:t>Mundial</a:t>
            </a:r>
            <a:endParaRPr lang="es-ES" dirty="0">
              <a:solidFill>
                <a:srgbClr val="FF0000"/>
              </a:solidFill>
              <a:effectLst>
                <a:glow rad="228600">
                  <a:schemeClr val="bg1"/>
                </a:glow>
              </a:effectLst>
            </a:endParaRPr>
          </a:p>
          <a:p>
            <a:r>
              <a:rPr lang="es-ES" dirty="0" smtClean="0">
                <a:solidFill>
                  <a:srgbClr val="FF0000"/>
                </a:solidFill>
                <a:effectLst>
                  <a:glow rad="228600">
                    <a:schemeClr val="bg1"/>
                  </a:glow>
                </a:effectLst>
              </a:rPr>
              <a:t>Nazismo</a:t>
            </a:r>
          </a:p>
          <a:p>
            <a:r>
              <a:rPr lang="es-ES" dirty="0" smtClean="0">
                <a:solidFill>
                  <a:srgbClr val="FF0000"/>
                </a:solidFill>
                <a:effectLst>
                  <a:glow rad="228600">
                    <a:schemeClr val="bg1"/>
                  </a:glow>
                </a:effectLst>
              </a:rPr>
              <a:t>Escuela </a:t>
            </a:r>
            <a:r>
              <a:rPr lang="es-ES" dirty="0">
                <a:solidFill>
                  <a:srgbClr val="FF0000"/>
                </a:solidFill>
                <a:effectLst>
                  <a:glow rad="228600">
                    <a:schemeClr val="bg1"/>
                  </a:glow>
                </a:effectLst>
              </a:rPr>
              <a:t>de Fráncfort</a:t>
            </a:r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412775"/>
            <a:ext cx="3083057" cy="2312293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978413"/>
            <a:ext cx="2098939" cy="2690947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4234018"/>
            <a:ext cx="3226892" cy="2197592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4349006"/>
            <a:ext cx="2875752" cy="1949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769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6000">
              <a:schemeClr val="tx1"/>
            </a:gs>
            <a:gs pos="43000">
              <a:schemeClr val="bg1">
                <a:lumMod val="50000"/>
                <a:alpha val="81000"/>
              </a:schemeClr>
            </a:gs>
            <a:gs pos="70000">
              <a:srgbClr val="FF0300">
                <a:alpha val="59000"/>
              </a:srgbClr>
            </a:gs>
            <a:gs pos="100000">
              <a:srgbClr val="4D0808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Influencias filosóficas</a:t>
            </a:r>
            <a:endParaRPr lang="es-ES" b="1" dirty="0">
              <a:ln w="12700">
                <a:solidFill>
                  <a:srgbClr val="C00000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Marxismo</a:t>
            </a:r>
          </a:p>
          <a:p>
            <a:r>
              <a:rPr lang="es-ES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Freudismo</a:t>
            </a:r>
          </a:p>
          <a:p>
            <a:r>
              <a:rPr lang="es-ES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Max Weber</a:t>
            </a:r>
          </a:p>
          <a:p>
            <a:r>
              <a:rPr lang="es-ES" dirty="0" err="1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Dilthey</a:t>
            </a:r>
            <a:endParaRPr lang="es-ES" dirty="0" smtClean="0">
              <a:ln w="18415" cmpd="sng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es-ES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Husserl</a:t>
            </a:r>
          </a:p>
          <a:p>
            <a:r>
              <a:rPr lang="es-ES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Max </a:t>
            </a:r>
            <a:r>
              <a:rPr lang="es-ES" dirty="0" err="1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Horkheimer</a:t>
            </a:r>
            <a:endParaRPr lang="es-ES" dirty="0" smtClean="0">
              <a:ln w="18415" cmpd="sng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es-ES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Hegelianismo</a:t>
            </a:r>
            <a:endParaRPr lang="es-ES" dirty="0">
              <a:ln w="18415" cmpd="sng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8210" y="1340766"/>
            <a:ext cx="4608512" cy="259494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2888" y="4077072"/>
            <a:ext cx="2299578" cy="26185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4509120"/>
            <a:ext cx="2039603" cy="203960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159873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</a:blip>
          <a:srcRect/>
          <a:stretch>
            <a:fillRect l="-33000" r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s-ES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Filosofía del autor</a:t>
            </a:r>
            <a:endParaRPr lang="es-ES" sz="6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s-ES" dirty="0" smtClean="0"/>
          </a:p>
          <a:p>
            <a:r>
              <a:rPr lang="es-E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Pensador </a:t>
            </a:r>
            <a:r>
              <a:rPr lang="es-E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marxista. </a:t>
            </a:r>
            <a:endParaRPr lang="es-ES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es-E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Hombre unidimensional</a:t>
            </a:r>
            <a:r>
              <a:rPr lang="es-E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endParaRPr lang="es-ES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es-E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Teoría </a:t>
            </a:r>
            <a:r>
              <a:rPr lang="es-E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de la liberación individual y </a:t>
            </a:r>
            <a:r>
              <a:rPr lang="es-E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social.</a:t>
            </a:r>
          </a:p>
          <a:p>
            <a:r>
              <a:rPr lang="es-E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Denuncia </a:t>
            </a:r>
            <a:r>
              <a:rPr lang="es-E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la teoría cultural de </a:t>
            </a:r>
            <a:r>
              <a:rPr lang="es-E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Freud.</a:t>
            </a:r>
          </a:p>
          <a:p>
            <a:r>
              <a:rPr lang="es-E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Libertad condicionada.</a:t>
            </a:r>
            <a:endParaRPr lang="es-E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es-E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Críticas a las ideas de Marcuse.</a:t>
            </a:r>
          </a:p>
        </p:txBody>
      </p:sp>
    </p:spTree>
    <p:extLst>
      <p:ext uri="{BB962C8B-B14F-4D97-AF65-F5344CB8AC3E}">
        <p14:creationId xmlns:p14="http://schemas.microsoft.com/office/powerpoint/2010/main" val="4141371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ctrTitle"/>
          </p:nvPr>
        </p:nvSpPr>
        <p:spPr>
          <a:xfrm>
            <a:off x="827584" y="285293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s-ES" sz="600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«La gente se reconoce en sus mercancías; encuentra su alma en su automóvil, en su aparato de alta fidelidad, su casa, su equipo de cocina.»</a:t>
            </a:r>
            <a:r>
              <a:rPr lang="es-ES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/>
            </a:r>
            <a:br>
              <a:rPr lang="es-ES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</a:br>
            <a:endParaRPr lang="es-ES" dirty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776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s-ES" sz="5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«Una ausencia de libertad cómoda, suave, razonable y democrática, señal del progreso técnico, prevalece en la civilización industrial avanzada.»</a:t>
            </a:r>
            <a:endParaRPr lang="es-ES" sz="54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innerShdw blurRad="63500" dist="50800" dir="10800000">
                  <a:prstClr val="black">
                    <a:alpha val="50000"/>
                  </a:prst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72366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463</TotalTime>
  <Words>209</Words>
  <Application>Microsoft Office PowerPoint</Application>
  <PresentationFormat>Presentación en pantalla (4:3)</PresentationFormat>
  <Paragraphs>46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Tema de Office</vt:lpstr>
      <vt:lpstr>Presentación de PowerPoint</vt:lpstr>
      <vt:lpstr>Índice:</vt:lpstr>
      <vt:lpstr>Biografía</vt:lpstr>
      <vt:lpstr>Presentación de PowerPoint</vt:lpstr>
      <vt:lpstr>Contexto histórico y cultural</vt:lpstr>
      <vt:lpstr>Influencias filosóficas</vt:lpstr>
      <vt:lpstr>Filosofía del autor</vt:lpstr>
      <vt:lpstr>«La gente se reconoce en sus mercancías; encuentra su alma en su automóvil, en su aparato de alta fidelidad, su casa, su equipo de cocina.» </vt:lpstr>
      <vt:lpstr>«Una ausencia de libertad cómoda, suave, razonable y democrática, señal del progreso técnico, prevalece en la civilización industrial avanzada.»</vt:lpstr>
      <vt:lpstr>Webgrafía</vt:lpstr>
      <vt:lpstr>FIN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Jefe de Estudios</cp:lastModifiedBy>
  <cp:revision>27</cp:revision>
  <dcterms:created xsi:type="dcterms:W3CDTF">2015-03-26T08:48:11Z</dcterms:created>
  <dcterms:modified xsi:type="dcterms:W3CDTF">2015-05-05T11:54:10Z</dcterms:modified>
</cp:coreProperties>
</file>