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61" r:id="rId3"/>
    <p:sldId id="257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 autoAdjust="0"/>
    <p:restoredTop sz="99537" autoAdjust="0"/>
  </p:normalViewPr>
  <p:slideViewPr>
    <p:cSldViewPr>
      <p:cViewPr>
        <p:scale>
          <a:sx n="120" d="100"/>
          <a:sy n="120" d="100"/>
        </p:scale>
        <p:origin x="-2120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539724-4694-484E-8AAF-23317383E7F9}" type="datetimeFigureOut">
              <a:rPr lang="es-ES" smtClean="0"/>
              <a:pPr/>
              <a:t>28/4/15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9CA50D-A41E-4EFF-A12D-E700A2E93C52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628799"/>
            <a:ext cx="7776864" cy="1490919"/>
          </a:xfrm>
        </p:spPr>
        <p:txBody>
          <a:bodyPr/>
          <a:lstStyle/>
          <a:p>
            <a:r>
              <a:rPr lang="es-ES" sz="4800" b="1" i="1" dirty="0" smtClean="0">
                <a:latin typeface="Comic Sans MS" pitchFamily="66" charset="0"/>
              </a:rPr>
              <a:t>MIGUEL DE UNAMUNO</a:t>
            </a:r>
            <a:endParaRPr lang="es-ES" sz="4800" b="1" i="1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pPr algn="r"/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700" dirty="0" smtClean="0">
                <a:latin typeface="Arial" pitchFamily="34" charset="0"/>
                <a:cs typeface="Arial" pitchFamily="34" charset="0"/>
              </a:rPr>
              <a:t>Pablo Sánchez Carballo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8396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5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1800" dirty="0" smtClean="0">
                <a:latin typeface="Arial"/>
                <a:cs typeface="Arial"/>
              </a:rPr>
              <a:t>Biograf</a:t>
            </a:r>
            <a:r>
              <a:rPr lang="es-ES_tradnl" sz="1800" dirty="0" smtClean="0">
                <a:latin typeface="Arial"/>
                <a:cs typeface="Arial"/>
              </a:rPr>
              <a:t>ía.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sz="1800" dirty="0" smtClean="0">
                <a:latin typeface="Arial"/>
                <a:cs typeface="Arial"/>
              </a:rPr>
              <a:t>Filosofía.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sz="1800" dirty="0" smtClean="0">
                <a:latin typeface="Arial"/>
                <a:cs typeface="Arial"/>
              </a:rPr>
              <a:t>Función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sz="1800" dirty="0" smtClean="0">
                <a:latin typeface="Arial"/>
                <a:cs typeface="Arial"/>
              </a:rPr>
              <a:t>Obras</a:t>
            </a:r>
            <a:r>
              <a:rPr lang="es-ES_tradnl" dirty="0" smtClean="0"/>
              <a:t>.</a:t>
            </a:r>
          </a:p>
          <a:p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i="1" dirty="0" smtClean="0">
                <a:latin typeface="Comic Sans MS"/>
                <a:cs typeface="Comic Sans MS"/>
              </a:rPr>
              <a:t>ÍNDICE</a:t>
            </a:r>
            <a:endParaRPr lang="es-ES_tradnl" sz="4800" b="1" i="1" dirty="0">
              <a:latin typeface="Comic Sans MS"/>
              <a:cs typeface="Comic Sans MS"/>
            </a:endParaRPr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0"/>
            <a:ext cx="3048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4348336"/>
          </a:xfrm>
        </p:spPr>
        <p:txBody>
          <a:bodyPr>
            <a:normAutofit/>
          </a:bodyPr>
          <a:lstStyle/>
          <a:p>
            <a:pPr algn="just" fontAlgn="base"/>
            <a:r>
              <a:rPr lang="es-ES" sz="1400" dirty="0" smtClean="0">
                <a:latin typeface="Arial" pitchFamily="34" charset="0"/>
                <a:cs typeface="Arial" pitchFamily="34" charset="0"/>
              </a:rPr>
              <a:t>Nació en Bilbao en 1864 y falleció en Salamanca en 1936.</a:t>
            </a:r>
          </a:p>
          <a:p>
            <a:pPr algn="just" fontAlgn="base"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ES" sz="1400" dirty="0" smtClean="0">
                <a:latin typeface="Arial" pitchFamily="34" charset="0"/>
                <a:cs typeface="Arial" pitchFamily="34" charset="0"/>
              </a:rPr>
              <a:t>Era escritor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, poeta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filósofo español, principal exponente de la Generación del 98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ES" sz="1400" dirty="0">
                <a:latin typeface="Arial" pitchFamily="34" charset="0"/>
                <a:cs typeface="Arial" pitchFamily="34" charset="0"/>
              </a:rPr>
              <a:t>Entre 1880 y 1884 estudió filosofía y letras en la universidad de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Madrid donde se doctoró, y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poco después accedió a la cátedra de lengua y literatura griega en la universidad de Salamanca, en la que desde 1901 fue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catedrático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historia de la lengua castellana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ES" sz="1400" dirty="0" smtClean="0">
                <a:latin typeface="Arial" pitchFamily="34" charset="0"/>
                <a:cs typeface="Arial" pitchFamily="34" charset="0"/>
              </a:rPr>
              <a:t>Más tarde las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contradicciones personales y las paradojas que afloraban en su pensamiento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impidieron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el desarrollo de un sistema coherente, de modo que hubo de recurrir a la literatura,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resolver algunos aspectos de la realidad de su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yo.</a:t>
            </a:r>
          </a:p>
          <a:p>
            <a:pPr algn="just" fontAlgn="base"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ES_tradnl" sz="1400" dirty="0" smtClean="0">
                <a:latin typeface="Arial"/>
                <a:cs typeface="Arial"/>
              </a:rPr>
              <a:t>Jubilado desde 1934, sus manifiestas antipatías por la República española llevaron dos años más tarde al gobierno rebelde de Burgos a nombrarlo nuevamente rector de la universidad de Salamanca, pero fue destituido a raíz de su pública ruptura con el fundador de la Legión. En 1962 se publicaron sus </a:t>
            </a:r>
            <a:r>
              <a:rPr lang="es-ES_tradnl" sz="1400" i="1" dirty="0" smtClean="0">
                <a:latin typeface="Arial"/>
                <a:cs typeface="Arial"/>
              </a:rPr>
              <a:t>Obras completas y en 1994 se dio a conocer la novela inédita Nuevo mundo.</a:t>
            </a:r>
            <a:endParaRPr lang="es-ES" sz="1400" dirty="0" smtClean="0">
              <a:latin typeface="Arial"/>
              <a:cs typeface="Arial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i="1" dirty="0" smtClean="0">
                <a:latin typeface="Comic Sans MS" pitchFamily="66" charset="0"/>
              </a:rPr>
              <a:t>BIOGRAFÍA</a:t>
            </a:r>
            <a:endParaRPr lang="es-ES" sz="48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9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1300" dirty="0" smtClean="0">
                <a:latin typeface="Arial"/>
                <a:cs typeface="Arial"/>
              </a:rPr>
              <a:t>Su filosofía se basaba en la negación a cualquier sistema. Se formó bajo el racionalismo y el positivismo.</a:t>
            </a:r>
          </a:p>
          <a:p>
            <a:pPr>
              <a:buNone/>
            </a:pPr>
            <a:endParaRPr lang="es-ES_tradnl" sz="1300" dirty="0" smtClean="0">
              <a:latin typeface="Arial"/>
              <a:cs typeface="Arial"/>
            </a:endParaRPr>
          </a:p>
          <a:p>
            <a:r>
              <a:rPr lang="es-ES_tradnl" sz="1300" dirty="0" smtClean="0">
                <a:latin typeface="Arial"/>
                <a:cs typeface="Arial"/>
              </a:rPr>
              <a:t>Considerado como el escritor más culto de su generación, fue sobre todo un intelectual inconformista que hizo de la polémica una forma de búsqueda.  </a:t>
            </a:r>
          </a:p>
          <a:p>
            <a:pPr>
              <a:buNone/>
            </a:pPr>
            <a:endParaRPr lang="es-ES_tradnl" sz="1300" dirty="0" smtClean="0">
              <a:latin typeface="Arial"/>
              <a:cs typeface="Arial"/>
            </a:endParaRPr>
          </a:p>
          <a:p>
            <a:r>
              <a:rPr lang="es-ES_tradnl" sz="1300" dirty="0" smtClean="0">
                <a:latin typeface="Arial"/>
                <a:cs typeface="Arial"/>
              </a:rPr>
              <a:t>En los artículos escritos en su juventud se reflejaba el socialismo, donde se preocupaba por la situación de España.</a:t>
            </a:r>
          </a:p>
          <a:p>
            <a:pPr>
              <a:buNone/>
            </a:pPr>
            <a:endParaRPr lang="es-ES_tradnl" sz="1300" dirty="0" smtClean="0">
              <a:latin typeface="Arial"/>
              <a:cs typeface="Arial"/>
            </a:endParaRPr>
          </a:p>
          <a:p>
            <a:r>
              <a:rPr lang="es-ES_tradnl" sz="1300" dirty="0" smtClean="0">
                <a:latin typeface="Arial"/>
                <a:cs typeface="Arial"/>
              </a:rPr>
              <a:t>Para Unamuno la muerte es algo definitivo, es decir, que la vida tiene un fin. A pesar de ello, pensaba que la creencia de que nuestra mente sobrevive a la muerte es necesaria para poder vivir.</a:t>
            </a:r>
          </a:p>
          <a:p>
            <a:pPr>
              <a:buNone/>
            </a:pPr>
            <a:endParaRPr lang="es-ES_tradnl" sz="1300" dirty="0" smtClean="0">
              <a:latin typeface="Arial"/>
              <a:cs typeface="Arial"/>
            </a:endParaRPr>
          </a:p>
          <a:p>
            <a:r>
              <a:rPr lang="es-ES_tradnl" sz="1300" dirty="0" smtClean="0">
                <a:latin typeface="Arial"/>
                <a:cs typeface="Arial"/>
              </a:rPr>
              <a:t>Es necesario creer en un Dios y tener fe.</a:t>
            </a:r>
          </a:p>
          <a:p>
            <a:pPr>
              <a:buNone/>
            </a:pPr>
            <a:endParaRPr lang="es-ES_tradnl" sz="1300" dirty="0" smtClean="0">
              <a:latin typeface="Arial"/>
              <a:cs typeface="Arial"/>
            </a:endParaRPr>
          </a:p>
          <a:p>
            <a:r>
              <a:rPr lang="es-ES_tradnl" sz="1300" dirty="0" smtClean="0">
                <a:latin typeface="Arial"/>
                <a:cs typeface="Arial"/>
              </a:rPr>
              <a:t>Fue uno de los predecesores de la escuela existencialista</a:t>
            </a:r>
          </a:p>
          <a:p>
            <a:pPr>
              <a:buNone/>
            </a:pPr>
            <a:endParaRPr lang="es-ES_tradnl" sz="1300" dirty="0" smtClean="0">
              <a:latin typeface="Arial"/>
              <a:cs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600" b="1" i="1" dirty="0" smtClean="0">
                <a:latin typeface="Comic Sans MS"/>
                <a:cs typeface="Comic Sans MS"/>
              </a:rPr>
              <a:t>FILOSOFÍA</a:t>
            </a:r>
            <a:endParaRPr lang="es-ES_tradnl" sz="6600" b="1" i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1400" dirty="0" smtClean="0">
                <a:latin typeface="Arial"/>
                <a:cs typeface="Arial"/>
              </a:rPr>
              <a:t>El tema de la filosofía es el hombre.</a:t>
            </a:r>
          </a:p>
          <a:p>
            <a:pPr>
              <a:buNone/>
            </a:pPr>
            <a:endParaRPr lang="es-ES_tradnl" sz="1300" dirty="0" smtClean="0">
              <a:latin typeface="Arial"/>
              <a:cs typeface="Arial"/>
            </a:endParaRPr>
          </a:p>
          <a:p>
            <a:r>
              <a:rPr lang="es-ES_tradnl" sz="1400" dirty="0" smtClean="0">
                <a:latin typeface="Arial"/>
                <a:cs typeface="Arial"/>
              </a:rPr>
              <a:t>El punto de partida de Unamuno es la conciencia.</a:t>
            </a:r>
          </a:p>
          <a:p>
            <a:pPr>
              <a:buNone/>
            </a:pPr>
            <a:endParaRPr lang="es-ES_tradnl" sz="1400" dirty="0" smtClean="0">
              <a:latin typeface="Arial"/>
              <a:cs typeface="Arial"/>
            </a:endParaRPr>
          </a:p>
          <a:p>
            <a:r>
              <a:rPr lang="es-ES_tradnl" sz="1400" dirty="0" smtClean="0">
                <a:latin typeface="Arial"/>
                <a:cs typeface="Arial"/>
              </a:rPr>
              <a:t>El hombre genérico no existe.</a:t>
            </a:r>
          </a:p>
          <a:p>
            <a:pPr>
              <a:buNone/>
            </a:pPr>
            <a:endParaRPr lang="es-ES_tradnl" sz="1400" dirty="0" smtClean="0"/>
          </a:p>
          <a:p>
            <a:r>
              <a:rPr lang="es-ES_tradnl" sz="1400" dirty="0" smtClean="0">
                <a:latin typeface="Arial"/>
                <a:cs typeface="Arial"/>
              </a:rPr>
              <a:t>Reflexión.  </a:t>
            </a:r>
          </a:p>
          <a:p>
            <a:pPr>
              <a:buNone/>
            </a:pPr>
            <a:r>
              <a:rPr lang="es-ES_tradnl" sz="1300" dirty="0" smtClean="0">
                <a:latin typeface="Arial"/>
                <a:cs typeface="Arial"/>
              </a:rPr>
              <a:t> </a:t>
            </a:r>
            <a:endParaRPr lang="es-ES_tradnl" sz="1300" dirty="0">
              <a:latin typeface="Arial"/>
              <a:cs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400" b="1" i="1" dirty="0" smtClean="0">
                <a:latin typeface="Comic Sans MS"/>
                <a:cs typeface="Comic Sans MS"/>
              </a:rPr>
              <a:t>	</a:t>
            </a:r>
            <a:r>
              <a:rPr lang="es-ES_tradnl" sz="6600" b="1" i="1" dirty="0" smtClean="0">
                <a:latin typeface="Comic Sans MS"/>
                <a:cs typeface="Comic Sans MS"/>
              </a:rPr>
              <a:t>FUNCIÓN</a:t>
            </a:r>
            <a:endParaRPr lang="es-ES_tradnl" sz="6600" b="1" i="1" dirty="0">
              <a:latin typeface="Comic Sans MS"/>
              <a:cs typeface="Comic Sans MS"/>
            </a:endParaRPr>
          </a:p>
        </p:txBody>
      </p:sp>
      <p:pic>
        <p:nvPicPr>
          <p:cNvPr id="4" name="Imagen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3048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619053"/>
          </a:xfrm>
        </p:spPr>
        <p:txBody>
          <a:bodyPr>
            <a:normAutofit/>
          </a:bodyPr>
          <a:lstStyle/>
          <a:p>
            <a:pPr algn="just"/>
            <a:r>
              <a:rPr lang="es-ES" sz="1300" dirty="0" smtClean="0">
                <a:latin typeface="Arial" pitchFamily="34" charset="0"/>
                <a:cs typeface="Arial" pitchFamily="34" charset="0"/>
              </a:rPr>
              <a:t>Su angustia personal y su idea básica de entender al hombre como "ente de carne y hueso", y la vida como un fin en sí mismo se proyectaron en obras como 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En torno al casticismo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 (1895), 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Mi religión y otros ensayos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 (1910),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sz="1300" b="1" i="1" dirty="0" smtClean="0">
                <a:latin typeface="Arial" pitchFamily="34" charset="0"/>
                <a:cs typeface="Arial" pitchFamily="34" charset="0"/>
              </a:rPr>
              <a:t>Soliloquios y conversaciones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(1911) o 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Del sentimiento trágico de la vida en los hombres y en los pueblos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 (1913).</a:t>
            </a:r>
            <a:endParaRPr lang="es-ES_tradnl" sz="1300" dirty="0" smtClean="0">
              <a:latin typeface="Arial"/>
              <a:cs typeface="Arial"/>
            </a:endParaRPr>
          </a:p>
          <a:p>
            <a:pPr algn="just"/>
            <a:r>
              <a:rPr lang="es-ES_tradnl" sz="1300" dirty="0" smtClean="0">
                <a:latin typeface="Arial"/>
                <a:cs typeface="Arial"/>
              </a:rPr>
              <a:t>Entre sus obras más importantes destacan: </a:t>
            </a:r>
            <a:r>
              <a:rPr lang="es-ES_tradnl" sz="1300" b="1" dirty="0" smtClean="0">
                <a:latin typeface="Arial"/>
                <a:cs typeface="Arial"/>
              </a:rPr>
              <a:t>Amor y pedagogía </a:t>
            </a:r>
            <a:r>
              <a:rPr lang="es-ES_tradnl" sz="1300" dirty="0" smtClean="0">
                <a:latin typeface="Arial"/>
                <a:cs typeface="Arial"/>
              </a:rPr>
              <a:t>(1902) </a:t>
            </a:r>
            <a:r>
              <a:rPr lang="es-ES_tradnl" sz="1300" b="1" dirty="0" smtClean="0">
                <a:latin typeface="Arial"/>
                <a:cs typeface="Arial"/>
              </a:rPr>
              <a:t>Niebla</a:t>
            </a:r>
            <a:r>
              <a:rPr lang="es-ES_tradnl" sz="1300" dirty="0" smtClean="0">
                <a:latin typeface="Arial"/>
                <a:cs typeface="Arial"/>
              </a:rPr>
              <a:t> (1913) </a:t>
            </a:r>
            <a:r>
              <a:rPr lang="es-ES_tradnl" sz="1300" b="1" dirty="0" smtClean="0">
                <a:latin typeface="Arial"/>
                <a:cs typeface="Arial"/>
              </a:rPr>
              <a:t>La Tía Tula </a:t>
            </a:r>
            <a:r>
              <a:rPr lang="es-ES_tradnl" sz="1300" dirty="0" smtClean="0">
                <a:latin typeface="Arial"/>
                <a:cs typeface="Arial"/>
              </a:rPr>
              <a:t>(1921) y </a:t>
            </a:r>
            <a:r>
              <a:rPr lang="es-ES_tradnl" sz="1300" b="1" dirty="0" smtClean="0">
                <a:latin typeface="Arial"/>
                <a:cs typeface="Arial"/>
              </a:rPr>
              <a:t>San Manuel Bueno, mártir </a:t>
            </a:r>
            <a:r>
              <a:rPr lang="es-ES_tradnl" sz="1300" dirty="0" smtClean="0">
                <a:latin typeface="Arial"/>
                <a:cs typeface="Arial"/>
              </a:rPr>
              <a:t>(1931)</a:t>
            </a:r>
          </a:p>
          <a:p>
            <a:pPr algn="just"/>
            <a:r>
              <a:rPr lang="es-ES_tradnl" sz="1300" dirty="0" smtClean="0">
                <a:latin typeface="Arial"/>
                <a:cs typeface="Arial"/>
              </a:rPr>
              <a:t>Niebla fue la más destacada debido a que Unamuno reflejaba su pensamiento como el problema que veía en el existencialismo (base en la que se fundamenta Unamuno para escribir) la cual persigue el conocimiento de la realidad, a través de la experiencia inmediata de la propia existencia.</a:t>
            </a:r>
          </a:p>
          <a:p>
            <a:pPr algn="just"/>
            <a:r>
              <a:rPr lang="es-ES_tradnl" sz="1300" dirty="0" smtClean="0">
                <a:latin typeface="Arial"/>
                <a:cs typeface="Arial"/>
              </a:rPr>
              <a:t>En 1962 se publicaron sus </a:t>
            </a:r>
            <a:r>
              <a:rPr lang="es-ES_tradnl" sz="1300" b="1" dirty="0" smtClean="0">
                <a:latin typeface="Arial"/>
                <a:cs typeface="Arial"/>
              </a:rPr>
              <a:t>Obras completas </a:t>
            </a:r>
            <a:r>
              <a:rPr lang="es-ES_tradnl" sz="1300" i="1" dirty="0" smtClean="0">
                <a:latin typeface="Arial"/>
                <a:cs typeface="Arial"/>
              </a:rPr>
              <a:t>y en 1994 </a:t>
            </a:r>
            <a:r>
              <a:rPr lang="es-ES_tradnl" sz="1300" dirty="0" smtClean="0">
                <a:latin typeface="Arial"/>
                <a:cs typeface="Arial"/>
              </a:rPr>
              <a:t>se dio a conocer la novela inédita </a:t>
            </a:r>
            <a:r>
              <a:rPr lang="es-ES_tradnl" sz="1300" b="1" dirty="0" smtClean="0">
                <a:latin typeface="Arial"/>
                <a:cs typeface="Arial"/>
              </a:rPr>
              <a:t>Nuevo mundo.</a:t>
            </a:r>
          </a:p>
          <a:p>
            <a:pPr>
              <a:buNone/>
            </a:pPr>
            <a:endParaRPr lang="es-ES_tradnl" sz="1300" dirty="0">
              <a:latin typeface="Arial"/>
              <a:cs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 i="1" dirty="0" smtClean="0">
                <a:latin typeface="Comic Sans MS"/>
                <a:cs typeface="Comic Sans MS"/>
              </a:rPr>
              <a:t>OBRAS</a:t>
            </a:r>
            <a:endParaRPr lang="es-ES_tradnl" sz="4800" b="1" i="1" dirty="0">
              <a:latin typeface="Comic Sans MS"/>
              <a:cs typeface="Comic Sans MS"/>
            </a:endParaRPr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876800"/>
            <a:ext cx="1600200" cy="1981200"/>
          </a:xfrm>
          <a:prstGeom prst="rect">
            <a:avLst/>
          </a:prstGeom>
        </p:spPr>
      </p:pic>
      <p:pic>
        <p:nvPicPr>
          <p:cNvPr id="5" name="Imagen 4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876800"/>
            <a:ext cx="1752600" cy="1981200"/>
          </a:xfrm>
          <a:prstGeom prst="rect">
            <a:avLst/>
          </a:prstGeom>
        </p:spPr>
      </p:pic>
      <p:pic>
        <p:nvPicPr>
          <p:cNvPr id="6" name="Imagen 5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876800"/>
            <a:ext cx="1752600" cy="1981200"/>
          </a:xfrm>
          <a:prstGeom prst="rect">
            <a:avLst/>
          </a:prstGeom>
        </p:spPr>
      </p:pic>
      <p:pic>
        <p:nvPicPr>
          <p:cNvPr id="7" name="Imagen 6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876800"/>
            <a:ext cx="159426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</TotalTime>
  <Words>547</Words>
  <Application>Microsoft Office PowerPoint</Application>
  <PresentationFormat>Presentación en pantalla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Cartoné</vt:lpstr>
      <vt:lpstr>MIGUEL DE UNAMUNO</vt:lpstr>
      <vt:lpstr>ÍNDICE</vt:lpstr>
      <vt:lpstr>BIOGRAFÍA</vt:lpstr>
      <vt:lpstr>FILOSOFÍA</vt:lpstr>
      <vt:lpstr> FUNCIÓN</vt:lpstr>
      <vt:lpstr>OBRAS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MIGUEL DE UNAMUNO</dc:title>
  <dc:creator>Ruiz</dc:creator>
  <cp:lastModifiedBy>Maria Jesus Carballo</cp:lastModifiedBy>
  <cp:revision>36</cp:revision>
  <dcterms:created xsi:type="dcterms:W3CDTF">2015-04-28T15:57:56Z</dcterms:created>
  <dcterms:modified xsi:type="dcterms:W3CDTF">2015-04-28T16:06:22Z</dcterms:modified>
</cp:coreProperties>
</file>