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F13300F-A011-4FF2-B69B-992227ACA2B9}" type="slidenum">
              <a:rPr lang="es-ES" smtClean="0"/>
              <a:pPr/>
              <a:t>‹#›</a:t>
            </a:fld>
            <a:endParaRPr lang="es-E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5" name="Footer Placeholder 4"/>
          <p:cNvSpPr>
            <a:spLocks noGrp="1"/>
          </p:cNvSpPr>
          <p:nvPr>
            <p:ph type="ftr" sz="quarter" idx="11"/>
          </p:nvPr>
        </p:nvSpPr>
        <p:spPr>
          <a:xfrm>
            <a:off x="2640597" y="6377459"/>
            <a:ext cx="3836404" cy="365125"/>
          </a:xfrm>
        </p:spPr>
        <p:txBody>
          <a:bodyPr/>
          <a:lstStyle/>
          <a:p>
            <a:endParaRPr lang="es-ES"/>
          </a:p>
        </p:txBody>
      </p:sp>
      <p:sp>
        <p:nvSpPr>
          <p:cNvPr id="6" name="Slide Number Placeholder 5"/>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F13300F-A011-4FF2-B69B-992227ACA2B9}" type="slidenum">
              <a:rPr lang="es-ES" smtClean="0"/>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F13300F-A011-4FF2-B69B-992227ACA2B9}"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75B70C-2F99-43EF-808A-D0DFA9751F98}" type="datetimeFigureOut">
              <a:rPr lang="es-ES" smtClean="0"/>
              <a:pPr/>
              <a:t>12/11/2015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F13300F-A011-4FF2-B69B-992227ACA2B9}" type="slidenum">
              <a:rPr lang="es-ES" smtClean="0"/>
              <a:pPr/>
              <a:t>‹#›</a:t>
            </a:fld>
            <a:endParaRPr lang="es-E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975B70C-2F99-43EF-808A-D0DFA9751F98}" type="datetimeFigureOut">
              <a:rPr lang="es-ES" smtClean="0"/>
              <a:pPr/>
              <a:t>12/11/2015</a:t>
            </a:fld>
            <a:endParaRPr lang="es-E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S"/>
          </a:p>
        </p:txBody>
      </p:sp>
      <p:sp>
        <p:nvSpPr>
          <p:cNvPr id="7" name="Slide Number Placeholder 6"/>
          <p:cNvSpPr>
            <a:spLocks noGrp="1"/>
          </p:cNvSpPr>
          <p:nvPr>
            <p:ph type="sldNum" sz="quarter" idx="12"/>
          </p:nvPr>
        </p:nvSpPr>
        <p:spPr>
          <a:xfrm>
            <a:off x="8339328" y="1170432"/>
            <a:ext cx="733864" cy="201168"/>
          </a:xfrm>
        </p:spPr>
        <p:txBody>
          <a:bodyPr/>
          <a:lstStyle/>
          <a:p>
            <a:fld id="{0F13300F-A011-4FF2-B69B-992227ACA2B9}" type="slidenum">
              <a:rPr lang="es-ES" smtClean="0"/>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975B70C-2F99-43EF-808A-D0DFA9751F98}" type="datetimeFigureOut">
              <a:rPr lang="es-ES" smtClean="0"/>
              <a:pPr/>
              <a:t>12/11/2015</a:t>
            </a:fld>
            <a:endParaRPr lang="es-E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F13300F-A011-4FF2-B69B-992227ACA2B9}"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7.wav"/><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8.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1080120"/>
          </a:xfrm>
        </p:spPr>
        <p:txBody>
          <a:bodyPr>
            <a:noAutofit/>
          </a:bodyPr>
          <a:lstStyle/>
          <a:p>
            <a:r>
              <a:rPr lang="es-ES" sz="9600" dirty="0" smtClean="0">
                <a:latin typeface="Algerian" pitchFamily="82" charset="0"/>
              </a:rPr>
              <a:t>AVERROES</a:t>
            </a:r>
            <a:endParaRPr lang="es-ES" sz="9600" dirty="0">
              <a:latin typeface="Algerian" pitchFamily="82" charset="0"/>
            </a:endParaRPr>
          </a:p>
        </p:txBody>
      </p:sp>
      <p:sp>
        <p:nvSpPr>
          <p:cNvPr id="3" name="Subtitle 2"/>
          <p:cNvSpPr>
            <a:spLocks noGrp="1"/>
          </p:cNvSpPr>
          <p:nvPr>
            <p:ph type="subTitle" idx="1"/>
          </p:nvPr>
        </p:nvSpPr>
        <p:spPr>
          <a:xfrm>
            <a:off x="1371600" y="4653136"/>
            <a:ext cx="6400800" cy="985664"/>
          </a:xfrm>
        </p:spPr>
        <p:txBody>
          <a:bodyPr/>
          <a:lstStyle/>
          <a:p>
            <a:endParaRPr lang="es-ES" dirty="0"/>
          </a:p>
        </p:txBody>
      </p:sp>
      <p:pic>
        <p:nvPicPr>
          <p:cNvPr id="11266" name="Picture 2" descr="http://www.islamyal-andalus.es/2/images/averroes.jpg"/>
          <p:cNvPicPr>
            <a:picLocks noChangeAspect="1" noChangeArrowheads="1"/>
          </p:cNvPicPr>
          <p:nvPr/>
        </p:nvPicPr>
        <p:blipFill>
          <a:blip r:embed="rId3" cstate="print"/>
          <a:srcRect/>
          <a:stretch>
            <a:fillRect/>
          </a:stretch>
        </p:blipFill>
        <p:spPr bwMode="auto">
          <a:xfrm>
            <a:off x="1835696" y="1916832"/>
            <a:ext cx="5184576" cy="4680520"/>
          </a:xfrm>
          <a:prstGeom prst="rect">
            <a:avLst/>
          </a:prstGeom>
          <a:noFill/>
        </p:spPr>
      </p:pic>
    </p:spTree>
  </p:cSld>
  <p:clrMapOvr>
    <a:masterClrMapping/>
  </p:clrMapOvr>
  <p:transition spd="slow">
    <p:dissolve/>
    <p:sndAc>
      <p:stSnd>
        <p:snd r:embed="rId2" name="explod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9600" dirty="0" smtClean="0">
                <a:latin typeface="Algerian" pitchFamily="82" charset="0"/>
              </a:rPr>
              <a:t>BIOGRAFIA</a:t>
            </a:r>
            <a:endParaRPr lang="es-ES" sz="9600" dirty="0">
              <a:latin typeface="Algerian" pitchFamily="82" charset="0"/>
            </a:endParaRPr>
          </a:p>
        </p:txBody>
      </p:sp>
      <p:sp>
        <p:nvSpPr>
          <p:cNvPr id="3" name="Content Placeholder 2"/>
          <p:cNvSpPr>
            <a:spLocks noGrp="1"/>
          </p:cNvSpPr>
          <p:nvPr>
            <p:ph idx="1"/>
          </p:nvPr>
        </p:nvSpPr>
        <p:spPr>
          <a:xfrm>
            <a:off x="323528" y="1600200"/>
            <a:ext cx="8363272" cy="4925144"/>
          </a:xfrm>
        </p:spPr>
        <p:txBody>
          <a:bodyPr>
            <a:normAutofit fontScale="92500" lnSpcReduction="20000"/>
          </a:bodyPr>
          <a:lstStyle/>
          <a:p>
            <a:r>
              <a:rPr lang="es-ES" sz="2000" dirty="0" err="1" smtClean="0">
                <a:latin typeface="Baskerville Old Face" pitchFamily="18" charset="0"/>
              </a:rPr>
              <a:t>Averroes</a:t>
            </a:r>
            <a:r>
              <a:rPr lang="es-ES" sz="2000" dirty="0" smtClean="0">
                <a:latin typeface="Baskerville Old Face" pitchFamily="18" charset="0"/>
              </a:rPr>
              <a:t> era un filosofo árabe de </a:t>
            </a:r>
            <a:r>
              <a:rPr lang="es-ES" sz="2000" dirty="0" err="1" smtClean="0">
                <a:latin typeface="Baskerville Old Face" pitchFamily="18" charset="0"/>
              </a:rPr>
              <a:t>Cordoba</a:t>
            </a:r>
            <a:r>
              <a:rPr lang="es-ES" sz="2000" dirty="0" smtClean="0">
                <a:latin typeface="Baskerville Old Face" pitchFamily="18" charset="0"/>
              </a:rPr>
              <a:t> nacido el 14 de abril de 1126 en Marrakech y murió el 10 de diciembre de 1198.</a:t>
            </a:r>
          </a:p>
          <a:p>
            <a:r>
              <a:rPr lang="es-ES" sz="2000" dirty="0" smtClean="0">
                <a:latin typeface="Baskerville Old Face" pitchFamily="18" charset="0"/>
              </a:rPr>
              <a:t>Era un filosofo, </a:t>
            </a:r>
            <a:r>
              <a:rPr lang="es-ES" sz="2000" dirty="0" err="1" smtClean="0">
                <a:latin typeface="Baskerville Old Face" pitchFamily="18" charset="0"/>
              </a:rPr>
              <a:t>matematico</a:t>
            </a:r>
            <a:r>
              <a:rPr lang="es-ES" sz="2000" dirty="0" smtClean="0">
                <a:latin typeface="Baskerville Old Face" pitchFamily="18" charset="0"/>
              </a:rPr>
              <a:t>, medico, </a:t>
            </a:r>
            <a:r>
              <a:rPr lang="es-ES" sz="2000" dirty="0" err="1" smtClean="0">
                <a:latin typeface="Baskerville Old Face" pitchFamily="18" charset="0"/>
              </a:rPr>
              <a:t>astronomo</a:t>
            </a:r>
            <a:r>
              <a:rPr lang="es-ES" sz="2000" dirty="0" smtClean="0">
                <a:latin typeface="Baskerville Old Face" pitchFamily="18" charset="0"/>
              </a:rPr>
              <a:t> y maestro de </a:t>
            </a:r>
            <a:r>
              <a:rPr lang="es-ES" sz="2000" dirty="0" err="1" smtClean="0">
                <a:latin typeface="Baskerville Old Face" pitchFamily="18" charset="0"/>
              </a:rPr>
              <a:t>filosofia</a:t>
            </a:r>
            <a:r>
              <a:rPr lang="es-ES" sz="2000" dirty="0" smtClean="0">
                <a:latin typeface="Baskerville Old Face" pitchFamily="18" charset="0"/>
              </a:rPr>
              <a:t> y de leyes </a:t>
            </a:r>
            <a:r>
              <a:rPr lang="es-ES" sz="2000" dirty="0" err="1" smtClean="0">
                <a:latin typeface="Baskerville Old Face" pitchFamily="18" charset="0"/>
              </a:rPr>
              <a:t>islamicas</a:t>
            </a:r>
            <a:endParaRPr lang="es-ES" sz="2000" dirty="0" smtClean="0">
              <a:latin typeface="Baskerville Old Face" pitchFamily="18" charset="0"/>
            </a:endParaRPr>
          </a:p>
          <a:p>
            <a:r>
              <a:rPr lang="es-ES" sz="2000" dirty="0">
                <a:latin typeface="Baskerville Old Face" pitchFamily="18" charset="0"/>
              </a:rPr>
              <a:t> Su abuelo fue cadí principal de Córdoba bajo el régimen de los almorávides y su padre mantuvo el mismo cargo hasta la llegada de la dinastía </a:t>
            </a:r>
            <a:r>
              <a:rPr lang="es-ES" sz="2000" dirty="0" smtClean="0">
                <a:latin typeface="Baskerville Old Face" pitchFamily="18" charset="0"/>
              </a:rPr>
              <a:t>almohade</a:t>
            </a:r>
            <a:r>
              <a:rPr lang="es-ES" sz="2000" dirty="0">
                <a:latin typeface="Baskerville Old Face" pitchFamily="18" charset="0"/>
              </a:rPr>
              <a:t> </a:t>
            </a:r>
            <a:r>
              <a:rPr lang="es-ES" sz="2000" dirty="0" smtClean="0">
                <a:latin typeface="Baskerville Old Face" pitchFamily="18" charset="0"/>
              </a:rPr>
              <a:t>en </a:t>
            </a:r>
            <a:r>
              <a:rPr lang="es-ES" sz="2000" dirty="0">
                <a:latin typeface="Baskerville Old Face" pitchFamily="18" charset="0"/>
              </a:rPr>
              <a:t>1146. El propio </a:t>
            </a:r>
            <a:r>
              <a:rPr lang="es-ES" sz="2000" dirty="0" err="1">
                <a:latin typeface="Baskerville Old Face" pitchFamily="18" charset="0"/>
              </a:rPr>
              <a:t>Averroes</a:t>
            </a:r>
            <a:r>
              <a:rPr lang="es-ES" sz="2000" dirty="0">
                <a:latin typeface="Baskerville Old Face" pitchFamily="18" charset="0"/>
              </a:rPr>
              <a:t> fue nombrado cadí de Sevilla y sirvió en las cortes de Sevilla, Córdoba y Marruecos durante su carrera</a:t>
            </a:r>
            <a:r>
              <a:rPr lang="es-ES" sz="2000" dirty="0" smtClean="0">
                <a:latin typeface="Baskerville Old Face" pitchFamily="18" charset="0"/>
              </a:rPr>
              <a:t>.</a:t>
            </a:r>
          </a:p>
          <a:p>
            <a:r>
              <a:rPr lang="es-ES" sz="2000" dirty="0">
                <a:latin typeface="Baskerville Old Face" pitchFamily="18" charset="0"/>
              </a:rPr>
              <a:t>Además de elaborar una enciclopedia médica, escribió comentarios sobre la obra de </a:t>
            </a:r>
            <a:r>
              <a:rPr lang="es-ES" sz="2000" dirty="0" smtClean="0">
                <a:latin typeface="Baskerville Old Face" pitchFamily="18" charset="0"/>
              </a:rPr>
              <a:t>Aristóteles</a:t>
            </a:r>
            <a:r>
              <a:rPr lang="es-ES" sz="2000" dirty="0">
                <a:latin typeface="Baskerville Old Face" pitchFamily="18" charset="0"/>
              </a:rPr>
              <a:t> </a:t>
            </a:r>
            <a:r>
              <a:rPr lang="es-ES" sz="2000" dirty="0" smtClean="0">
                <a:latin typeface="Baskerville Old Face" pitchFamily="18" charset="0"/>
              </a:rPr>
              <a:t>de </a:t>
            </a:r>
            <a:r>
              <a:rPr lang="es-ES" sz="2000" dirty="0">
                <a:latin typeface="Baskerville Old Face" pitchFamily="18" charset="0"/>
              </a:rPr>
              <a:t>ahí que fue conocido como «El Comentador». En su obra </a:t>
            </a:r>
            <a:r>
              <a:rPr lang="es-ES" sz="2000" i="1" dirty="0">
                <a:latin typeface="Baskerville Old Face" pitchFamily="18" charset="0"/>
              </a:rPr>
              <a:t>Refutación de la refutación</a:t>
            </a:r>
            <a:r>
              <a:rPr lang="es-ES" sz="2000" dirty="0">
                <a:latin typeface="Baskerville Old Face" pitchFamily="18" charset="0"/>
              </a:rPr>
              <a:t> (</a:t>
            </a:r>
            <a:r>
              <a:rPr lang="es-ES" sz="2000" i="1" dirty="0" err="1">
                <a:latin typeface="Baskerville Old Face" pitchFamily="18" charset="0"/>
              </a:rPr>
              <a:t>Tahafut</a:t>
            </a:r>
            <a:r>
              <a:rPr lang="es-ES" sz="2000" i="1" dirty="0">
                <a:latin typeface="Baskerville Old Face" pitchFamily="18" charset="0"/>
              </a:rPr>
              <a:t> al-</a:t>
            </a:r>
            <a:r>
              <a:rPr lang="es-ES" sz="2000" i="1" dirty="0" err="1">
                <a:latin typeface="Baskerville Old Face" pitchFamily="18" charset="0"/>
              </a:rPr>
              <a:t>tahafut</a:t>
            </a:r>
            <a:r>
              <a:rPr lang="es-ES" sz="2000" dirty="0">
                <a:latin typeface="Baskerville Old Face" pitchFamily="18" charset="0"/>
              </a:rPr>
              <a:t>) defiende la filosofía aristotélica frente a las afirmaciones de Al-</a:t>
            </a:r>
            <a:r>
              <a:rPr lang="es-ES" sz="2000" dirty="0" err="1">
                <a:latin typeface="Baskerville Old Face" pitchFamily="18" charset="0"/>
              </a:rPr>
              <a:t>Ghazali</a:t>
            </a:r>
            <a:r>
              <a:rPr lang="es-ES" sz="2000" dirty="0">
                <a:latin typeface="Baskerville Old Face" pitchFamily="18" charset="0"/>
              </a:rPr>
              <a:t> de que la filosofía estaría en contradicción con la religión y sería, por lo tanto una afrenta a las enseñanzas del Islam</a:t>
            </a:r>
            <a:r>
              <a:rPr lang="es-ES" sz="2000" dirty="0" smtClean="0">
                <a:latin typeface="Baskerville Old Face" pitchFamily="18" charset="0"/>
              </a:rPr>
              <a:t>.</a:t>
            </a:r>
          </a:p>
          <a:p>
            <a:r>
              <a:rPr lang="es-ES" sz="2000" dirty="0">
                <a:latin typeface="Baskerville Old Face" pitchFamily="18" charset="0"/>
              </a:rPr>
              <a:t>A finales del siglo XII, producto del </a:t>
            </a:r>
            <a:r>
              <a:rPr lang="es-ES" sz="2000" dirty="0" err="1" smtClean="0">
                <a:latin typeface="Baskerville Old Face" pitchFamily="18" charset="0"/>
              </a:rPr>
              <a:t>Yiek</a:t>
            </a:r>
            <a:r>
              <a:rPr lang="es-ES" sz="2000" dirty="0" smtClean="0">
                <a:latin typeface="Baskerville Old Face" pitchFamily="18" charset="0"/>
              </a:rPr>
              <a:t> </a:t>
            </a:r>
            <a:r>
              <a:rPr lang="es-ES" sz="2000" dirty="0">
                <a:latin typeface="Baskerville Old Face" pitchFamily="18" charset="0"/>
              </a:rPr>
              <a:t> </a:t>
            </a:r>
            <a:r>
              <a:rPr lang="es-ES" sz="2000" dirty="0" err="1" smtClean="0">
                <a:latin typeface="Baskerville Old Face" pitchFamily="18" charset="0"/>
              </a:rPr>
              <a:t>Averroes</a:t>
            </a:r>
            <a:r>
              <a:rPr lang="es-ES" sz="2000" dirty="0" smtClean="0">
                <a:latin typeface="Baskerville Old Face" pitchFamily="18" charset="0"/>
              </a:rPr>
              <a:t> </a:t>
            </a:r>
            <a:r>
              <a:rPr lang="es-ES" sz="2000" dirty="0">
                <a:latin typeface="Baskerville Old Face" pitchFamily="18" charset="0"/>
              </a:rPr>
              <a:t>fue </a:t>
            </a:r>
            <a:r>
              <a:rPr lang="es-ES" sz="2000" dirty="0" smtClean="0">
                <a:latin typeface="Baskerville Old Face" pitchFamily="18" charset="0"/>
              </a:rPr>
              <a:t>desterrado </a:t>
            </a:r>
            <a:r>
              <a:rPr lang="es-ES" sz="2000" dirty="0">
                <a:latin typeface="Baskerville Old Face" pitchFamily="18" charset="0"/>
              </a:rPr>
              <a:t> prohibiéndose sus </a:t>
            </a:r>
            <a:r>
              <a:rPr lang="es-ES" sz="2000" dirty="0" smtClean="0">
                <a:latin typeface="Baskerville Old Face" pitchFamily="18" charset="0"/>
              </a:rPr>
              <a:t>obras. </a:t>
            </a:r>
            <a:r>
              <a:rPr lang="es-ES" sz="2000" dirty="0">
                <a:latin typeface="Baskerville Old Face" pitchFamily="18" charset="0"/>
              </a:rPr>
              <a:t> Muchas de sus obras de lógica y metafísica se han perdido definitivamente como consecuencia de la censura. Gran parte de su obra sólo ha podido sobrevivir a través de traducciones en hebreo y latín, y no en su original árabe</a:t>
            </a:r>
          </a:p>
        </p:txBody>
      </p:sp>
    </p:spTree>
  </p:cSld>
  <p:clrMapOvr>
    <a:masterClrMapping/>
  </p:clrMapOvr>
  <p:transition spd="slow">
    <p:wedge/>
    <p:sndAc>
      <p:stSnd>
        <p:snd r:embed="rId2" name="cashreg.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es-ES" sz="6000" dirty="0" smtClean="0">
                <a:latin typeface="Algerian" pitchFamily="82" charset="0"/>
              </a:rPr>
              <a:t>FILOSOFIA DEL CONOCIMIENTO</a:t>
            </a:r>
            <a:endParaRPr lang="es-ES" sz="6000" dirty="0">
              <a:latin typeface="Algerian" pitchFamily="82" charset="0"/>
            </a:endParaRPr>
          </a:p>
        </p:txBody>
      </p:sp>
      <p:sp>
        <p:nvSpPr>
          <p:cNvPr id="3" name="Content Placeholder 2"/>
          <p:cNvSpPr>
            <a:spLocks noGrp="1"/>
          </p:cNvSpPr>
          <p:nvPr>
            <p:ph idx="1"/>
          </p:nvPr>
        </p:nvSpPr>
        <p:spPr>
          <a:xfrm>
            <a:off x="467544" y="1600200"/>
            <a:ext cx="8219256" cy="4853136"/>
          </a:xfrm>
        </p:spPr>
        <p:txBody>
          <a:bodyPr>
            <a:noAutofit/>
          </a:bodyPr>
          <a:lstStyle/>
          <a:p>
            <a:r>
              <a:rPr lang="es-ES" sz="1800" dirty="0">
                <a:latin typeface="Baskerville Old Face" pitchFamily="18" charset="0"/>
              </a:rPr>
              <a:t>La </a:t>
            </a:r>
            <a:r>
              <a:rPr lang="es-ES" sz="1800" dirty="0" err="1">
                <a:latin typeface="Baskerville Old Face" pitchFamily="18" charset="0"/>
              </a:rPr>
              <a:t>noética</a:t>
            </a:r>
            <a:r>
              <a:rPr lang="es-ES" sz="1800" dirty="0">
                <a:latin typeface="Baskerville Old Face" pitchFamily="18" charset="0"/>
              </a:rPr>
              <a:t> de </a:t>
            </a:r>
            <a:r>
              <a:rPr lang="es-ES" sz="1800" dirty="0" err="1">
                <a:latin typeface="Baskerville Old Face" pitchFamily="18" charset="0"/>
              </a:rPr>
              <a:t>Averroes</a:t>
            </a:r>
            <a:r>
              <a:rPr lang="es-ES" sz="1800" dirty="0">
                <a:latin typeface="Baskerville Old Face" pitchFamily="18" charset="0"/>
              </a:rPr>
              <a:t>, formulada en su obra conocida como </a:t>
            </a:r>
            <a:r>
              <a:rPr lang="es-ES" sz="1800" i="1" dirty="0">
                <a:latin typeface="Baskerville Old Face" pitchFamily="18" charset="0"/>
              </a:rPr>
              <a:t>Gran comentario</a:t>
            </a:r>
            <a:r>
              <a:rPr lang="es-ES" sz="1800" dirty="0">
                <a:latin typeface="Baskerville Old Face" pitchFamily="18" charset="0"/>
              </a:rPr>
              <a:t>, parte de la distinción aristotélica entre dos </a:t>
            </a:r>
            <a:r>
              <a:rPr lang="es-ES" sz="1800" dirty="0" smtClean="0">
                <a:latin typeface="Baskerville Old Face" pitchFamily="18" charset="0"/>
              </a:rPr>
              <a:t>intelectos: (intelecto receptivo) (intelecto agente), </a:t>
            </a:r>
            <a:r>
              <a:rPr lang="es-ES" sz="1800" dirty="0">
                <a:latin typeface="Baskerville Old Face" pitchFamily="18" charset="0"/>
              </a:rPr>
              <a:t>que permitió desligar la reflexión filosófica de las especulaciones míticas y políticas</a:t>
            </a:r>
            <a:r>
              <a:rPr lang="es-ES" sz="1800" dirty="0" smtClean="0">
                <a:latin typeface="Baskerville Old Face" pitchFamily="18" charset="0"/>
              </a:rPr>
              <a:t>.</a:t>
            </a:r>
          </a:p>
          <a:p>
            <a:r>
              <a:rPr lang="es-ES" sz="1800" dirty="0" err="1">
                <a:latin typeface="Baskerville Old Face" pitchFamily="18" charset="0"/>
              </a:rPr>
              <a:t>Averroes</a:t>
            </a:r>
            <a:r>
              <a:rPr lang="es-ES" sz="1800" dirty="0">
                <a:latin typeface="Baskerville Old Face" pitchFamily="18" charset="0"/>
              </a:rPr>
              <a:t> se esforzó en aclarar cómo piensa el ser humano y cómo es posible la formulación de verdades universales y eternas por parte de seres perecederos</a:t>
            </a:r>
            <a:r>
              <a:rPr lang="es-ES" sz="1800" dirty="0" smtClean="0">
                <a:latin typeface="Baskerville Old Face" pitchFamily="18" charset="0"/>
              </a:rPr>
              <a:t>.</a:t>
            </a:r>
          </a:p>
          <a:p>
            <a:r>
              <a:rPr lang="es-ES" sz="1800" dirty="0" err="1">
                <a:latin typeface="Baskerville Old Face" pitchFamily="18" charset="0"/>
              </a:rPr>
              <a:t>Averroes</a:t>
            </a:r>
            <a:r>
              <a:rPr lang="es-ES" sz="1800" dirty="0">
                <a:latin typeface="Baskerville Old Face" pitchFamily="18" charset="0"/>
              </a:rPr>
              <a:t> sitúa el origen de la intelección en la percepción sensible de los objetos individuales y concreta su fin en la universalización, que no existe fuera del </a:t>
            </a:r>
            <a:r>
              <a:rPr lang="es-ES" sz="1800" dirty="0" smtClean="0">
                <a:latin typeface="Baskerville Old Face" pitchFamily="18" charset="0"/>
              </a:rPr>
              <a:t>alma, </a:t>
            </a:r>
            <a:r>
              <a:rPr lang="es-ES" sz="1800" dirty="0">
                <a:latin typeface="Baskerville Old Face" pitchFamily="18" charset="0"/>
              </a:rPr>
              <a:t>el proceso consiste en sentir, imaginar y, finalmente, captar el universal</a:t>
            </a:r>
            <a:r>
              <a:rPr lang="es-ES" sz="1800" dirty="0" smtClean="0">
                <a:latin typeface="Baskerville Old Face" pitchFamily="18" charset="0"/>
              </a:rPr>
              <a:t>.</a:t>
            </a:r>
            <a:r>
              <a:rPr lang="es-ES" sz="1800" dirty="0">
                <a:latin typeface="Baskerville Old Face" pitchFamily="18" charset="0"/>
              </a:rPr>
              <a:t>  </a:t>
            </a:r>
            <a:r>
              <a:rPr lang="es-ES" sz="1800" dirty="0" smtClean="0">
                <a:latin typeface="Baskerville Old Face" pitchFamily="18" charset="0"/>
              </a:rPr>
              <a:t>En </a:t>
            </a:r>
            <a:r>
              <a:rPr lang="es-ES" sz="1800" dirty="0">
                <a:latin typeface="Baskerville Old Face" pitchFamily="18" charset="0"/>
              </a:rPr>
              <a:t>su obra </a:t>
            </a:r>
            <a:r>
              <a:rPr lang="es-ES" sz="1800" i="1" dirty="0" err="1">
                <a:latin typeface="Baskerville Old Face" pitchFamily="18" charset="0"/>
              </a:rPr>
              <a:t>Tahâfut</a:t>
            </a:r>
            <a:r>
              <a:rPr lang="es-ES" sz="1800" dirty="0">
                <a:latin typeface="Baskerville Old Face" pitchFamily="18" charset="0"/>
              </a:rPr>
              <a:t>, expone la necesidad de que la ciencia se adecue a la realidad concreta y particular, pues no puede existir conocimiento directo de los universales</a:t>
            </a:r>
            <a:r>
              <a:rPr lang="es-ES" sz="1800" dirty="0" smtClean="0">
                <a:latin typeface="Baskerville Old Face" pitchFamily="18" charset="0"/>
              </a:rPr>
              <a:t>.</a:t>
            </a:r>
          </a:p>
          <a:p>
            <a:r>
              <a:rPr lang="es-ES" sz="1800" dirty="0">
                <a:latin typeface="Baskerville Old Face" pitchFamily="18" charset="0"/>
              </a:rPr>
              <a:t>La concepción del intelecto en </a:t>
            </a:r>
            <a:r>
              <a:rPr lang="es-ES" sz="1800" dirty="0" err="1">
                <a:latin typeface="Baskerville Old Face" pitchFamily="18" charset="0"/>
              </a:rPr>
              <a:t>Averroes</a:t>
            </a:r>
            <a:r>
              <a:rPr lang="es-ES" sz="1800" dirty="0">
                <a:latin typeface="Baskerville Old Face" pitchFamily="18" charset="0"/>
              </a:rPr>
              <a:t> es cambiante, pero en su formulación más amplia distingue cuatro tipos de intelecto, es decir, las cuatro fases que atraviesa el entendimiento en la génesis del conocimiento: </a:t>
            </a:r>
            <a:r>
              <a:rPr lang="es-ES" sz="1800" i="1" dirty="0">
                <a:latin typeface="Baskerville Old Face" pitchFamily="18" charset="0"/>
              </a:rPr>
              <a:t>material</a:t>
            </a:r>
            <a:r>
              <a:rPr lang="es-ES" sz="1800" dirty="0">
                <a:latin typeface="Baskerville Old Face" pitchFamily="18" charset="0"/>
              </a:rPr>
              <a:t> (receptivo), </a:t>
            </a:r>
            <a:r>
              <a:rPr lang="es-ES" sz="1800" i="1" dirty="0">
                <a:latin typeface="Baskerville Old Face" pitchFamily="18" charset="0"/>
              </a:rPr>
              <a:t>habitual</a:t>
            </a:r>
            <a:r>
              <a:rPr lang="es-ES" sz="1800" dirty="0">
                <a:latin typeface="Baskerville Old Face" pitchFamily="18" charset="0"/>
              </a:rPr>
              <a:t> (que permite concebirlo todo), </a:t>
            </a:r>
            <a:r>
              <a:rPr lang="es-ES" sz="1800" i="1" dirty="0">
                <a:latin typeface="Baskerville Old Face" pitchFamily="18" charset="0"/>
              </a:rPr>
              <a:t>agente</a:t>
            </a:r>
            <a:r>
              <a:rPr lang="es-ES" sz="1800" dirty="0">
                <a:latin typeface="Baskerville Old Face" pitchFamily="18" charset="0"/>
              </a:rPr>
              <a:t> (causa eficiente y formal de nuestro conocimiento, intrínseco al hombre y que existe en el alma) y </a:t>
            </a:r>
            <a:r>
              <a:rPr lang="es-ES" sz="1800" i="1" dirty="0">
                <a:latin typeface="Baskerville Old Face" pitchFamily="18" charset="0"/>
              </a:rPr>
              <a:t>adquirido</a:t>
            </a:r>
            <a:r>
              <a:rPr lang="es-ES" sz="1800" dirty="0">
                <a:latin typeface="Baskerville Old Face" pitchFamily="18" charset="0"/>
              </a:rPr>
              <a:t> (unión del hombre con el intelecto)</a:t>
            </a:r>
            <a:endParaRPr lang="es-ES" sz="1800" dirty="0" smtClean="0">
              <a:latin typeface="Baskerville Old Face" pitchFamily="18" charset="0"/>
            </a:endParaRPr>
          </a:p>
        </p:txBody>
      </p:sp>
      <p:pic>
        <p:nvPicPr>
          <p:cNvPr id="14338" name="Picture 2" descr="https://upload.wikimedia.org/wikipedia/commons/thumb/9/9a/BAE09705.jpg/220px-BAE09705.jpg"/>
          <p:cNvPicPr>
            <a:picLocks noChangeAspect="1" noChangeArrowheads="1"/>
          </p:cNvPicPr>
          <p:nvPr/>
        </p:nvPicPr>
        <p:blipFill>
          <a:blip r:embed="rId3" cstate="print"/>
          <a:srcRect/>
          <a:stretch>
            <a:fillRect/>
          </a:stretch>
        </p:blipFill>
        <p:spPr bwMode="auto">
          <a:xfrm>
            <a:off x="6228184" y="116632"/>
            <a:ext cx="936104" cy="1331821"/>
          </a:xfrm>
          <a:prstGeom prst="rect">
            <a:avLst/>
          </a:prstGeom>
          <a:noFill/>
        </p:spPr>
      </p:pic>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latin typeface="Algerian" pitchFamily="82" charset="0"/>
              </a:rPr>
              <a:t> </a:t>
            </a:r>
            <a:r>
              <a:rPr lang="es-ES" sz="3600" dirty="0" smtClean="0">
                <a:latin typeface="Algerian" pitchFamily="82" charset="0"/>
              </a:rPr>
              <a:t>AVERROES </a:t>
            </a:r>
            <a:r>
              <a:rPr lang="es-ES" sz="3600" dirty="0" smtClean="0">
                <a:latin typeface="Algerian" pitchFamily="82" charset="0"/>
              </a:rPr>
              <a:t>EN EL FRESCO </a:t>
            </a:r>
            <a:br>
              <a:rPr lang="es-ES" sz="3600" dirty="0" smtClean="0">
                <a:latin typeface="Algerian" pitchFamily="82" charset="0"/>
              </a:rPr>
            </a:br>
            <a:r>
              <a:rPr lang="es-ES" sz="3600" dirty="0" smtClean="0">
                <a:latin typeface="Algerian" pitchFamily="82" charset="0"/>
              </a:rPr>
              <a:t>``LA ESCUELA DE ATENAS </a:t>
            </a:r>
            <a:r>
              <a:rPr lang="es-ES" sz="3600" dirty="0" smtClean="0">
                <a:latin typeface="Algerian" pitchFamily="82" charset="0"/>
              </a:rPr>
              <a:t>DE RAFAEL</a:t>
            </a:r>
            <a:r>
              <a:rPr lang="es-ES" sz="3600" dirty="0" smtClean="0">
                <a:latin typeface="Algerian" pitchFamily="82" charset="0"/>
              </a:rPr>
              <a:t>´´</a:t>
            </a:r>
            <a:endParaRPr lang="es-ES" sz="3600" dirty="0">
              <a:latin typeface="Algerian" pitchFamily="82" charset="0"/>
            </a:endParaRPr>
          </a:p>
        </p:txBody>
      </p:sp>
      <p:sp>
        <p:nvSpPr>
          <p:cNvPr id="3" name="Content Placeholder 2"/>
          <p:cNvSpPr>
            <a:spLocks noGrp="1"/>
          </p:cNvSpPr>
          <p:nvPr>
            <p:ph idx="1"/>
          </p:nvPr>
        </p:nvSpPr>
        <p:spPr>
          <a:xfrm flipV="1">
            <a:off x="457200" y="6126162"/>
            <a:ext cx="8229600" cy="45719"/>
          </a:xfrm>
        </p:spPr>
        <p:txBody>
          <a:bodyPr>
            <a:normAutofit fontScale="25000" lnSpcReduction="20000"/>
          </a:bodyPr>
          <a:lstStyle/>
          <a:p>
            <a:endParaRPr lang="es-ES" dirty="0"/>
          </a:p>
        </p:txBody>
      </p:sp>
      <p:pic>
        <p:nvPicPr>
          <p:cNvPr id="16386" name="Picture 2" descr="https://upload.wikimedia.org/wikipedia/commons/thumb/6/66/Averroes_closeup.jpg/250px-Averroes_closeup.jpg"/>
          <p:cNvPicPr>
            <a:picLocks noChangeAspect="1" noChangeArrowheads="1"/>
          </p:cNvPicPr>
          <p:nvPr/>
        </p:nvPicPr>
        <p:blipFill>
          <a:blip r:embed="rId3" cstate="print"/>
          <a:srcRect/>
          <a:stretch>
            <a:fillRect/>
          </a:stretch>
        </p:blipFill>
        <p:spPr bwMode="auto">
          <a:xfrm>
            <a:off x="251520" y="1556792"/>
            <a:ext cx="8568952" cy="4824536"/>
          </a:xfrm>
          <a:prstGeom prst="rect">
            <a:avLst/>
          </a:prstGeom>
          <a:noFill/>
        </p:spPr>
      </p:pic>
    </p:spTree>
  </p:cSld>
  <p:clrMapOvr>
    <a:masterClrMapping/>
  </p:clrMapOvr>
  <p:transition spd="slow">
    <p:wheel spokes="2"/>
    <p:sndAc>
      <p:stSnd>
        <p:snd r:embed="rId2" name="las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6000" dirty="0" smtClean="0">
                <a:latin typeface="Algerian" pitchFamily="82" charset="0"/>
              </a:rPr>
              <a:t>TRANSCENDENCIA</a:t>
            </a:r>
            <a:endParaRPr lang="es-ES" sz="6000" dirty="0">
              <a:latin typeface="Algerian" pitchFamily="82" charset="0"/>
            </a:endParaRPr>
          </a:p>
        </p:txBody>
      </p:sp>
      <p:sp>
        <p:nvSpPr>
          <p:cNvPr id="3" name="Content Placeholder 2"/>
          <p:cNvSpPr>
            <a:spLocks noGrp="1"/>
          </p:cNvSpPr>
          <p:nvPr>
            <p:ph idx="1"/>
          </p:nvPr>
        </p:nvSpPr>
        <p:spPr>
          <a:xfrm>
            <a:off x="457200" y="1600201"/>
            <a:ext cx="8229600" cy="3629000"/>
          </a:xfrm>
        </p:spPr>
        <p:txBody>
          <a:bodyPr>
            <a:normAutofit/>
          </a:bodyPr>
          <a:lstStyle/>
          <a:p>
            <a:r>
              <a:rPr lang="es-ES" sz="2000" dirty="0" smtClean="0">
                <a:latin typeface="Baskerville Old Face" pitchFamily="18" charset="0"/>
              </a:rPr>
              <a:t>A pesar de que lo desterrasen y prohibiesen algunas de sus obras </a:t>
            </a:r>
            <a:r>
              <a:rPr lang="es-ES" sz="2000" dirty="0">
                <a:latin typeface="Baskerville Old Face" pitchFamily="18" charset="0"/>
              </a:rPr>
              <a:t> a causa de su incompatibilidad con la doctrina católica, muchas de éstas sobrevivieron en la literatura </a:t>
            </a:r>
            <a:r>
              <a:rPr lang="es-ES" sz="2000" dirty="0" smtClean="0">
                <a:latin typeface="Baskerville Old Face" pitchFamily="18" charset="0"/>
              </a:rPr>
              <a:t>posterior. </a:t>
            </a:r>
            <a:r>
              <a:rPr lang="es-ES" sz="2000" dirty="0">
                <a:latin typeface="Baskerville Old Face" pitchFamily="18" charset="0"/>
              </a:rPr>
              <a:t>E</a:t>
            </a:r>
            <a:r>
              <a:rPr lang="es-ES" sz="2000" dirty="0" smtClean="0">
                <a:latin typeface="Baskerville Old Face" pitchFamily="18" charset="0"/>
              </a:rPr>
              <a:t>n estas encontramos </a:t>
            </a:r>
            <a:r>
              <a:rPr lang="es-ES" sz="2000" dirty="0">
                <a:latin typeface="Baskerville Old Face" pitchFamily="18" charset="0"/>
              </a:rPr>
              <a:t>una defensa de la superioridad de la vida contemplativa-teórica frente a la vida </a:t>
            </a:r>
            <a:r>
              <a:rPr lang="es-ES" sz="2000" dirty="0" smtClean="0">
                <a:latin typeface="Baskerville Old Face" pitchFamily="18" charset="0"/>
              </a:rPr>
              <a:t>práctica, de acuerdo con </a:t>
            </a:r>
            <a:r>
              <a:rPr lang="es-ES" sz="2000" dirty="0" err="1" smtClean="0">
                <a:latin typeface="Baskerville Old Face" pitchFamily="18" charset="0"/>
              </a:rPr>
              <a:t>Aristoteles</a:t>
            </a:r>
            <a:r>
              <a:rPr lang="es-ES" sz="2000" dirty="0" smtClean="0">
                <a:latin typeface="Baskerville Old Face" pitchFamily="18" charset="0"/>
              </a:rPr>
              <a:t>, una </a:t>
            </a:r>
            <a:r>
              <a:rPr lang="es-ES" sz="2000" dirty="0">
                <a:latin typeface="Baskerville Old Face" pitchFamily="18" charset="0"/>
              </a:rPr>
              <a:t>reivindicación del carácter instrumental-político de la religión como una doctrina destinada al gobierno de las masas incapaces de darse una ley a sí mismas por medio de la </a:t>
            </a:r>
            <a:r>
              <a:rPr lang="es-ES" sz="2000" dirty="0" smtClean="0">
                <a:latin typeface="Baskerville Old Face" pitchFamily="18" charset="0"/>
              </a:rPr>
              <a:t>razón. </a:t>
            </a:r>
            <a:r>
              <a:rPr lang="es-ES" sz="2000" dirty="0">
                <a:latin typeface="Baskerville Old Face" pitchFamily="18" charset="0"/>
              </a:rPr>
              <a:t> La ley religiosa, había dicho </a:t>
            </a:r>
            <a:r>
              <a:rPr lang="es-ES" sz="2000" dirty="0" err="1" smtClean="0">
                <a:latin typeface="Baskerville Old Face" pitchFamily="18" charset="0"/>
              </a:rPr>
              <a:t>Averroes</a:t>
            </a:r>
            <a:r>
              <a:rPr lang="es-ES" sz="2000" dirty="0" smtClean="0">
                <a:latin typeface="Baskerville Old Face" pitchFamily="18" charset="0"/>
              </a:rPr>
              <a:t> en su obra  </a:t>
            </a:r>
            <a:r>
              <a:rPr lang="ar-AE" sz="2000" dirty="0" smtClean="0">
                <a:latin typeface="Baskerville Old Face" pitchFamily="18" charset="0"/>
              </a:rPr>
              <a:t>)</a:t>
            </a:r>
            <a:r>
              <a:rPr lang="es-ES" sz="2000" dirty="0" err="1">
                <a:latin typeface="Baskerville Old Face" pitchFamily="18" charset="0"/>
              </a:rPr>
              <a:t>R</a:t>
            </a:r>
            <a:r>
              <a:rPr lang="es-ES" sz="2000" dirty="0" err="1" smtClean="0">
                <a:latin typeface="Baskerville Old Face" pitchFamily="18" charset="0"/>
              </a:rPr>
              <a:t>efutacion</a:t>
            </a:r>
            <a:r>
              <a:rPr lang="es-ES" sz="2000" dirty="0" smtClean="0">
                <a:latin typeface="Baskerville Old Face" pitchFamily="18" charset="0"/>
              </a:rPr>
              <a:t> de la </a:t>
            </a:r>
            <a:r>
              <a:rPr lang="es-ES" sz="2000" dirty="0" err="1" smtClean="0">
                <a:latin typeface="Baskerville Old Face" pitchFamily="18" charset="0"/>
              </a:rPr>
              <a:t>Refutacion</a:t>
            </a:r>
            <a:r>
              <a:rPr lang="es-ES" sz="2000" dirty="0" smtClean="0">
                <a:latin typeface="Baskerville Old Face" pitchFamily="18" charset="0"/>
              </a:rPr>
              <a:t>) proporciona </a:t>
            </a:r>
            <a:r>
              <a:rPr lang="es-ES" sz="2000" dirty="0">
                <a:latin typeface="Baskerville Old Face" pitchFamily="18" charset="0"/>
              </a:rPr>
              <a:t>la misma verdad que el filósofo alcanza indagando en la causa y la </a:t>
            </a:r>
            <a:r>
              <a:rPr lang="es-ES" sz="2000" dirty="0" smtClean="0">
                <a:latin typeface="Baskerville Old Face" pitchFamily="18" charset="0"/>
              </a:rPr>
              <a:t>naturaleza </a:t>
            </a:r>
            <a:r>
              <a:rPr lang="es-ES" sz="2000" dirty="0">
                <a:latin typeface="Baskerville Old Face" pitchFamily="18" charset="0"/>
              </a:rPr>
              <a:t>de las </a:t>
            </a:r>
            <a:r>
              <a:rPr lang="es-ES" sz="2000" dirty="0" smtClean="0">
                <a:latin typeface="Baskerville Old Face" pitchFamily="18" charset="0"/>
              </a:rPr>
              <a:t>cosas</a:t>
            </a:r>
          </a:p>
          <a:p>
            <a:endParaRPr lang="es-ES" sz="2000" dirty="0"/>
          </a:p>
        </p:txBody>
      </p:sp>
      <p:pic>
        <p:nvPicPr>
          <p:cNvPr id="17410" name="Picture 2" descr="https://upload.wikimedia.org/wikipedia/commons/thumb/8/82/AverroesColor.jpg/220px-AverroesColor.jpg"/>
          <p:cNvPicPr>
            <a:picLocks noChangeAspect="1" noChangeArrowheads="1"/>
          </p:cNvPicPr>
          <p:nvPr/>
        </p:nvPicPr>
        <p:blipFill>
          <a:blip r:embed="rId3" cstate="print"/>
          <a:srcRect/>
          <a:stretch>
            <a:fillRect/>
          </a:stretch>
        </p:blipFill>
        <p:spPr bwMode="auto">
          <a:xfrm>
            <a:off x="3059832" y="4797152"/>
            <a:ext cx="2743572" cy="1944216"/>
          </a:xfrm>
          <a:prstGeom prst="rect">
            <a:avLst/>
          </a:prstGeom>
          <a:noFill/>
        </p:spPr>
      </p:pic>
    </p:spTree>
  </p:cSld>
  <p:clrMapOvr>
    <a:masterClrMapping/>
  </p:clrMapOvr>
  <p:transition spd="slow">
    <p:random/>
    <p:sndAc>
      <p:stSnd>
        <p:snd r:embed="rId2" name="voltag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Otras tesis que encontramos en </a:t>
            </a:r>
            <a:r>
              <a:rPr lang="es-ES" dirty="0" err="1"/>
              <a:t>A</a:t>
            </a:r>
            <a:r>
              <a:rPr lang="es-ES" dirty="0" err="1" smtClean="0"/>
              <a:t>verroes</a:t>
            </a:r>
            <a:r>
              <a:rPr lang="es-ES" dirty="0" smtClean="0"/>
              <a:t> son:</a:t>
            </a:r>
            <a:endParaRPr lang="es-ES" dirty="0"/>
          </a:p>
        </p:txBody>
      </p:sp>
      <p:sp>
        <p:nvSpPr>
          <p:cNvPr id="3" name="Content Placeholder 2"/>
          <p:cNvSpPr>
            <a:spLocks noGrp="1"/>
          </p:cNvSpPr>
          <p:nvPr>
            <p:ph idx="1"/>
          </p:nvPr>
        </p:nvSpPr>
        <p:spPr/>
        <p:txBody>
          <a:bodyPr/>
          <a:lstStyle/>
          <a:p>
            <a:r>
              <a:rPr lang="es-ES" sz="2000" dirty="0">
                <a:latin typeface="Baskerville Old Face" pitchFamily="18" charset="0"/>
              </a:rPr>
              <a:t>Que el mundo es </a:t>
            </a:r>
            <a:r>
              <a:rPr lang="es-ES" sz="2000" dirty="0" smtClean="0">
                <a:latin typeface="Baskerville Old Face" pitchFamily="18" charset="0"/>
              </a:rPr>
              <a:t>eterno</a:t>
            </a:r>
          </a:p>
          <a:p>
            <a:r>
              <a:rPr lang="es-ES" sz="2000" dirty="0">
                <a:latin typeface="Baskerville Old Face" pitchFamily="18" charset="0"/>
              </a:rPr>
              <a:t>Que el alma está dividida en dos partes, una individual perecedera (</a:t>
            </a:r>
            <a:r>
              <a:rPr lang="es-ES" sz="2000" b="1" dirty="0">
                <a:latin typeface="Baskerville Old Face" pitchFamily="18" charset="0"/>
              </a:rPr>
              <a:t>intelecto pasivo</a:t>
            </a:r>
            <a:r>
              <a:rPr lang="es-ES" sz="2000" dirty="0">
                <a:latin typeface="Baskerville Old Face" pitchFamily="18" charset="0"/>
              </a:rPr>
              <a:t>) y otra divina y eterna (</a:t>
            </a:r>
            <a:r>
              <a:rPr lang="es-ES" sz="2000" b="1" dirty="0">
                <a:latin typeface="Baskerville Old Face" pitchFamily="18" charset="0"/>
              </a:rPr>
              <a:t>intelecto activo</a:t>
            </a:r>
            <a:r>
              <a:rPr lang="es-ES" sz="2000" dirty="0">
                <a:latin typeface="Baskerville Old Face" pitchFamily="18" charset="0"/>
              </a:rPr>
              <a:t>).</a:t>
            </a:r>
          </a:p>
          <a:p>
            <a:r>
              <a:rPr lang="es-ES" sz="2000" dirty="0">
                <a:latin typeface="Baskerville Old Face" pitchFamily="18" charset="0"/>
              </a:rPr>
              <a:t>El intelecto activo es común a todos los </a:t>
            </a:r>
            <a:r>
              <a:rPr lang="es-ES" sz="2000" dirty="0" smtClean="0">
                <a:latin typeface="Baskerville Old Face" pitchFamily="18" charset="0"/>
              </a:rPr>
              <a:t>hombres</a:t>
            </a:r>
          </a:p>
          <a:p>
            <a:r>
              <a:rPr lang="es-ES" sz="2000" dirty="0">
                <a:latin typeface="Baskerville Old Face" pitchFamily="18" charset="0"/>
              </a:rPr>
              <a:t>El intelecto activo se convierte en intelecto pasivo cuando se halla unido al alma humana. Cuando la facultad imaginativa del hombre recibe las imágenes que le proporciona la actividad de los sentidos, las transmite al intelecto pasivo. Las formas, que existen en potencia en tales imágenes, son actualizadas por el intelecto activo, convirtiéndose en conceptos y juicios.</a:t>
            </a:r>
          </a:p>
          <a:p>
            <a:endParaRPr lang="es-ES" sz="2000" dirty="0"/>
          </a:p>
        </p:txBody>
      </p:sp>
      <p:sp>
        <p:nvSpPr>
          <p:cNvPr id="19458" name="AutoShape 2" descr="Resultado de imagen de averroes fras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0" name="AutoShape 4" descr="Resultado de imagen de averroes fras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2" name="AutoShape 6" descr="Resultado de imagen de averroes fras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4" name="AutoShape 8" descr="Resultado de imagen de averroes fras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66" name="Picture 10" descr="http://s.frasesgo.com/images/frases/a/frase-cuatro_cosas_no_pueden_ser_escondidas_durante_largo_tiempo__-averroes.jpg"/>
          <p:cNvPicPr>
            <a:picLocks noChangeAspect="1" noChangeArrowheads="1"/>
          </p:cNvPicPr>
          <p:nvPr/>
        </p:nvPicPr>
        <p:blipFill>
          <a:blip r:embed="rId3" cstate="print"/>
          <a:srcRect/>
          <a:stretch>
            <a:fillRect/>
          </a:stretch>
        </p:blipFill>
        <p:spPr bwMode="auto">
          <a:xfrm>
            <a:off x="1691680" y="4653136"/>
            <a:ext cx="5620172" cy="1996586"/>
          </a:xfrm>
          <a:prstGeom prst="rect">
            <a:avLst/>
          </a:prstGeom>
          <a:noFill/>
        </p:spPr>
      </p:pic>
    </p:spTree>
  </p:cSld>
  <p:clrMapOvr>
    <a:masterClrMapping/>
  </p:clrMapOvr>
  <p:transition spd="slow">
    <p:plus/>
    <p:sndAc>
      <p:stSnd>
        <p:snd r:embed="rId2"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6000" dirty="0" smtClean="0">
                <a:latin typeface="Algerian" pitchFamily="82" charset="0"/>
              </a:rPr>
              <a:t>ALGUNAS OBRAS DE AVERROES</a:t>
            </a:r>
            <a:endParaRPr lang="es-ES" sz="6000" dirty="0">
              <a:latin typeface="Algerian" pitchFamily="82" charset="0"/>
            </a:endParaRPr>
          </a:p>
        </p:txBody>
      </p:sp>
      <p:sp>
        <p:nvSpPr>
          <p:cNvPr id="3" name="Content Placeholder 2"/>
          <p:cNvSpPr>
            <a:spLocks noGrp="1"/>
          </p:cNvSpPr>
          <p:nvPr>
            <p:ph idx="1"/>
          </p:nvPr>
        </p:nvSpPr>
        <p:spPr>
          <a:xfrm>
            <a:off x="457200" y="1600201"/>
            <a:ext cx="8229600" cy="2116832"/>
          </a:xfrm>
        </p:spPr>
        <p:txBody>
          <a:bodyPr/>
          <a:lstStyle/>
          <a:p>
            <a:r>
              <a:rPr lang="es-ES" i="1" dirty="0"/>
              <a:t>Refutación de la </a:t>
            </a:r>
            <a:r>
              <a:rPr lang="es-ES" i="1" dirty="0" smtClean="0"/>
              <a:t>refutación</a:t>
            </a:r>
          </a:p>
          <a:p>
            <a:r>
              <a:rPr lang="es-ES" i="1" dirty="0"/>
              <a:t>Sobre la armonía entre Religión y </a:t>
            </a:r>
            <a:r>
              <a:rPr lang="es-ES" i="1" dirty="0" smtClean="0"/>
              <a:t>Filosofía</a:t>
            </a:r>
          </a:p>
          <a:p>
            <a:r>
              <a:rPr lang="es-ES" i="1" dirty="0"/>
              <a:t>Distinguido jurista</a:t>
            </a:r>
            <a:endParaRPr lang="es-ES" dirty="0"/>
          </a:p>
        </p:txBody>
      </p:sp>
      <p:pic>
        <p:nvPicPr>
          <p:cNvPr id="21506" name="Picture 2" descr="https://s-media-cache-ak0.pinimg.com/236x/3b/59/4d/3b594d2b68b33bab8dea95cb8f1ad54e.jpg"/>
          <p:cNvPicPr>
            <a:picLocks noChangeAspect="1" noChangeArrowheads="1"/>
          </p:cNvPicPr>
          <p:nvPr/>
        </p:nvPicPr>
        <p:blipFill>
          <a:blip r:embed="rId3" cstate="print"/>
          <a:srcRect/>
          <a:stretch>
            <a:fillRect/>
          </a:stretch>
        </p:blipFill>
        <p:spPr bwMode="auto">
          <a:xfrm>
            <a:off x="4427984" y="4797152"/>
            <a:ext cx="2664296" cy="1887861"/>
          </a:xfrm>
          <a:prstGeom prst="rect">
            <a:avLst/>
          </a:prstGeom>
          <a:noFill/>
        </p:spPr>
      </p:pic>
      <p:pic>
        <p:nvPicPr>
          <p:cNvPr id="21508" name="Picture 4" descr="https://s-media-cache-ak0.pinimg.com/736x/4c/5d/f6/4c5df68e1a79bfd68d5fbec9cd96fa62.jpg"/>
          <p:cNvPicPr>
            <a:picLocks noChangeAspect="1" noChangeArrowheads="1"/>
          </p:cNvPicPr>
          <p:nvPr/>
        </p:nvPicPr>
        <p:blipFill>
          <a:blip r:embed="rId4" cstate="print"/>
          <a:srcRect/>
          <a:stretch>
            <a:fillRect/>
          </a:stretch>
        </p:blipFill>
        <p:spPr bwMode="auto">
          <a:xfrm>
            <a:off x="6300192" y="2852936"/>
            <a:ext cx="2664296" cy="2376264"/>
          </a:xfrm>
          <a:prstGeom prst="rect">
            <a:avLst/>
          </a:prstGeom>
          <a:noFill/>
        </p:spPr>
      </p:pic>
      <p:pic>
        <p:nvPicPr>
          <p:cNvPr id="21510" name="Picture 6" descr="http://akifrases.com/frases-imagenes/frase-la-mujer-no-es-mas-que-el-hombre-imperfecto-averroes-135295.jpg"/>
          <p:cNvPicPr>
            <a:picLocks noChangeAspect="1" noChangeArrowheads="1"/>
          </p:cNvPicPr>
          <p:nvPr/>
        </p:nvPicPr>
        <p:blipFill>
          <a:blip r:embed="rId5" cstate="print"/>
          <a:srcRect/>
          <a:stretch>
            <a:fillRect/>
          </a:stretch>
        </p:blipFill>
        <p:spPr bwMode="auto">
          <a:xfrm>
            <a:off x="251520" y="3645024"/>
            <a:ext cx="3811774" cy="2664296"/>
          </a:xfrm>
          <a:prstGeom prst="rect">
            <a:avLst/>
          </a:prstGeom>
          <a:noFill/>
        </p:spPr>
      </p:pic>
    </p:spTree>
  </p:cSld>
  <p:clrMapOvr>
    <a:masterClrMapping/>
  </p:clrMapOvr>
  <p:transition spd="slow">
    <p:zoom dir="in"/>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9600" dirty="0" smtClean="0"/>
              <a:t>FIN</a:t>
            </a:r>
            <a:endParaRPr lang="es-ES" sz="9600" dirty="0"/>
          </a:p>
        </p:txBody>
      </p:sp>
      <p:sp>
        <p:nvSpPr>
          <p:cNvPr id="3" name="Content Placeholder 2"/>
          <p:cNvSpPr>
            <a:spLocks noGrp="1"/>
          </p:cNvSpPr>
          <p:nvPr>
            <p:ph idx="1"/>
          </p:nvPr>
        </p:nvSpPr>
        <p:spPr/>
        <p:txBody>
          <a:bodyPr/>
          <a:lstStyle/>
          <a:p>
            <a:endParaRPr lang="es-ES" dirty="0"/>
          </a:p>
        </p:txBody>
      </p:sp>
      <p:pic>
        <p:nvPicPr>
          <p:cNvPr id="1026" name="Picture 2" descr="http://s.frasesgo.com/images/autores/a/averroes.jpg"/>
          <p:cNvPicPr>
            <a:picLocks noChangeAspect="1" noChangeArrowheads="1"/>
          </p:cNvPicPr>
          <p:nvPr/>
        </p:nvPicPr>
        <p:blipFill>
          <a:blip r:embed="rId3" cstate="print"/>
          <a:srcRect/>
          <a:stretch>
            <a:fillRect/>
          </a:stretch>
        </p:blipFill>
        <p:spPr bwMode="auto">
          <a:xfrm>
            <a:off x="611560" y="1700808"/>
            <a:ext cx="7992888" cy="4752528"/>
          </a:xfrm>
          <a:prstGeom prst="rect">
            <a:avLst/>
          </a:prstGeom>
          <a:noFill/>
        </p:spPr>
      </p:pic>
    </p:spTree>
  </p:cSld>
  <p:clrMapOvr>
    <a:masterClrMapping/>
  </p:clrMapOvr>
  <p:transition spd="slow">
    <p:pull dir="d"/>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110</TotalTime>
  <Words>195</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AVERROES</vt:lpstr>
      <vt:lpstr>BIOGRAFIA</vt:lpstr>
      <vt:lpstr>FILOSOFIA DEL CONOCIMIENTO</vt:lpstr>
      <vt:lpstr> AVERROES EN EL FRESCO  ``LA ESCUELA DE ATENAS DE RAFAEL´´</vt:lpstr>
      <vt:lpstr>TRANSCENDENCIA</vt:lpstr>
      <vt:lpstr>Otras tesis que encontramos en Averroes son:</vt:lpstr>
      <vt:lpstr>ALGUNAS OBRAS DE AVERROES</vt:lpstr>
      <vt:lpstr>FIN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AVERROES</dc:title>
  <dc:creator>Antonio</dc:creator>
  <cp:lastModifiedBy>Antonio</cp:lastModifiedBy>
  <cp:revision>13</cp:revision>
  <dcterms:created xsi:type="dcterms:W3CDTF">2015-11-12T18:19:13Z</dcterms:created>
  <dcterms:modified xsi:type="dcterms:W3CDTF">2015-11-12T20:11:10Z</dcterms:modified>
</cp:coreProperties>
</file>