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6" r:id="rId6"/>
    <p:sldId id="267" r:id="rId7"/>
    <p:sldId id="260" r:id="rId8"/>
    <p:sldId id="261" r:id="rId9"/>
    <p:sldId id="262" r:id="rId10"/>
    <p:sldId id="263" r:id="rId11"/>
    <p:sldId id="264" r:id="rId12"/>
    <p:sldId id="268" r:id="rId13"/>
    <p:sldId id="265"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A847CFC-816F-41D0-AAC0-9BF4FEBC753E}" type="datetimeFigureOut">
              <a:rPr lang="es-ES" smtClean="0"/>
              <a:pPr/>
              <a:t>08/10/2015</a:t>
            </a:fld>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08/10/2015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7A847CFC-816F-41D0-AAC0-9BF4FEBC753E}" type="datetimeFigureOut">
              <a:rPr lang="es-ES" smtClean="0"/>
              <a:pPr/>
              <a:t>08/10/2015</a:t>
            </a:fld>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08/10/2015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132FADFE-3B8F-471C-ABF0-DBC7717ECBBC}" type="slidenum">
              <a:rPr lang="es-ES" smtClean="0"/>
              <a:pPr/>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7A847CFC-816F-41D0-AAC0-9BF4FEBC753E}" type="datetimeFigureOut">
              <a:rPr lang="es-ES" smtClean="0"/>
              <a:pPr/>
              <a:t>08/10/2015</a:t>
            </a:fld>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32FADFE-3B8F-471C-ABF0-DBC7717ECBBC}" type="slidenum">
              <a:rPr lang="es-ES" smtClean="0"/>
              <a:pPr/>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7A847CFC-816F-41D0-AAC0-9BF4FEBC753E}" type="datetimeFigureOut">
              <a:rPr lang="es-ES" smtClean="0"/>
              <a:pPr/>
              <a:t>08/10/2015</a:t>
            </a:fld>
            <a:endParaRPr lang="es-ES"/>
          </a:p>
        </p:txBody>
      </p:sp>
      <p:sp>
        <p:nvSpPr>
          <p:cNvPr id="10" name="9 Marcador de número de diapositiva"/>
          <p:cNvSpPr>
            <a:spLocks noGrp="1"/>
          </p:cNvSpPr>
          <p:nvPr>
            <p:ph type="sldNum" sz="quarter" idx="16"/>
          </p:nvPr>
        </p:nvSpPr>
        <p:spPr/>
        <p:txBody>
          <a:bodyPr rtlCol="0"/>
          <a:lstStyle/>
          <a:p>
            <a:fld id="{132FADFE-3B8F-471C-ABF0-DBC7717ECBBC}" type="slidenum">
              <a:rPr lang="es-ES" smtClean="0"/>
              <a:pPr/>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7A847CFC-816F-41D0-AAC0-9BF4FEBC753E}" type="datetimeFigureOut">
              <a:rPr lang="es-ES" smtClean="0"/>
              <a:pPr/>
              <a:t>08/10/2015</a:t>
            </a:fld>
            <a:endParaRPr lang="es-ES"/>
          </a:p>
        </p:txBody>
      </p:sp>
      <p:sp>
        <p:nvSpPr>
          <p:cNvPr id="12" name="11 Marcador de número de diapositiva"/>
          <p:cNvSpPr>
            <a:spLocks noGrp="1"/>
          </p:cNvSpPr>
          <p:nvPr>
            <p:ph type="sldNum" sz="quarter" idx="16"/>
          </p:nvPr>
        </p:nvSpPr>
        <p:spPr/>
        <p:txBody>
          <a:bodyPr rtlCol="0"/>
          <a:lstStyle/>
          <a:p>
            <a:fld id="{132FADFE-3B8F-471C-ABF0-DBC7717ECBBC}" type="slidenum">
              <a:rPr lang="es-ES" smtClean="0"/>
              <a:pPr/>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08/10/2015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08/10/2015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08/10/2015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132FADFE-3B8F-471C-ABF0-DBC7717ECBBC}" type="slidenum">
              <a:rPr lang="es-ES" smtClean="0"/>
              <a:pPr/>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7A847CFC-816F-41D0-AAC0-9BF4FEBC753E}" type="datetimeFigureOut">
              <a:rPr lang="es-ES" smtClean="0"/>
              <a:pPr/>
              <a:t>08/10/2015</a:t>
            </a:fld>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132FADFE-3B8F-471C-ABF0-DBC7717ECBBC}" type="slidenum">
              <a:rPr lang="es-ES" smtClean="0"/>
              <a:pPr/>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A847CFC-816F-41D0-AAC0-9BF4FEBC753E}" type="datetimeFigureOut">
              <a:rPr lang="es-ES" smtClean="0"/>
              <a:pPr/>
              <a:t>08/10/2015</a:t>
            </a:fld>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2786058"/>
            <a:ext cx="7772400" cy="1752600"/>
          </a:xfrm>
        </p:spPr>
        <p:txBody>
          <a:bodyPr>
            <a:noAutofit/>
          </a:bodyPr>
          <a:lstStyle/>
          <a:p>
            <a:r>
              <a:rPr lang="es-ES" sz="8800" b="1" dirty="0" smtClean="0">
                <a:solidFill>
                  <a:schemeClr val="tx1">
                    <a:lumMod val="75000"/>
                  </a:schemeClr>
                </a:solidFill>
              </a:rPr>
              <a:t>ESCUELA PITAGÓRICA</a:t>
            </a:r>
            <a:endParaRPr lang="es-ES" sz="8800" b="1" dirty="0">
              <a:solidFill>
                <a:schemeClr val="tx1">
                  <a:lumMod val="75000"/>
                </a:schemeClr>
              </a:solidFill>
            </a:endParaRPr>
          </a:p>
        </p:txBody>
      </p:sp>
      <p:sp>
        <p:nvSpPr>
          <p:cNvPr id="3" name="2 Subtítulo"/>
          <p:cNvSpPr>
            <a:spLocks noGrp="1"/>
          </p:cNvSpPr>
          <p:nvPr>
            <p:ph type="subTitle" idx="1"/>
          </p:nvPr>
        </p:nvSpPr>
        <p:spPr>
          <a:xfrm>
            <a:off x="1285852" y="3357562"/>
            <a:ext cx="6400800" cy="1752600"/>
          </a:xfrm>
        </p:spPr>
        <p:txBody>
          <a:bodyPr/>
          <a:lstStyle/>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matemáticas</a:t>
            </a:r>
            <a:endParaRPr lang="es-ES" dirty="0"/>
          </a:p>
        </p:txBody>
      </p:sp>
      <p:sp>
        <p:nvSpPr>
          <p:cNvPr id="3" name="2 Marcador de contenido"/>
          <p:cNvSpPr>
            <a:spLocks noGrp="1"/>
          </p:cNvSpPr>
          <p:nvPr>
            <p:ph sz="quarter" idx="1"/>
          </p:nvPr>
        </p:nvSpPr>
        <p:spPr>
          <a:xfrm>
            <a:off x="571472" y="2362200"/>
            <a:ext cx="8153400" cy="4495800"/>
          </a:xfrm>
        </p:spPr>
        <p:txBody>
          <a:bodyPr/>
          <a:lstStyle/>
          <a:p>
            <a:r>
              <a:rPr lang="es-ES" dirty="0" smtClean="0"/>
              <a:t>Las matemáticas- permiten establecer proporciones- principal medio para captar la armonía del universo. Esto se muestra por ejemplo en la música. Dado que las matemáticas explicaban la armonía musical, la clave para encontrar la armonía del cosmos tenia que encontrarse en los números. </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matemáticas</a:t>
            </a:r>
            <a:endParaRPr lang="es-ES" dirty="0"/>
          </a:p>
        </p:txBody>
      </p:sp>
      <p:sp>
        <p:nvSpPr>
          <p:cNvPr id="3" name="2 Marcador de contenido"/>
          <p:cNvSpPr>
            <a:spLocks noGrp="1"/>
          </p:cNvSpPr>
          <p:nvPr>
            <p:ph sz="quarter" idx="1"/>
          </p:nvPr>
        </p:nvSpPr>
        <p:spPr/>
        <p:txBody>
          <a:bodyPr/>
          <a:lstStyle/>
          <a:p>
            <a:pPr>
              <a:buNone/>
            </a:pPr>
            <a:r>
              <a:rPr lang="es-ES" dirty="0" smtClean="0"/>
              <a:t>El pensamiento pitagórico se puede resumir en el siguiente principio: La imposición del limite a lo limitado da lugar a lo limitado. Este principio de aplica a todo el universo, como por ejemplo en la música:</a:t>
            </a:r>
          </a:p>
          <a:p>
            <a:pPr>
              <a:buNone/>
            </a:pPr>
            <a:r>
              <a:rPr lang="es-ES" dirty="0" smtClean="0"/>
              <a:t>-El sonido es limitado.</a:t>
            </a:r>
          </a:p>
          <a:p>
            <a:pPr>
              <a:buNone/>
            </a:pPr>
            <a:r>
              <a:rPr lang="es-ES" dirty="0" smtClean="0"/>
              <a:t>-Se logra poner un limite a lo limitado.</a:t>
            </a:r>
          </a:p>
          <a:p>
            <a:pPr>
              <a:buNone/>
            </a:pPr>
            <a:r>
              <a:rPr lang="es-ES" dirty="0" smtClean="0"/>
              <a:t>-Se obtiene de este modo orden y belleza, se identifica con lo limitado. </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descr="resized_image2_b694ca8aecc0a36beb9925079ac87c66.jpg"/>
          <p:cNvPicPr>
            <a:picLocks noGrp="1" noChangeAspect="1"/>
          </p:cNvPicPr>
          <p:nvPr>
            <p:ph sz="quarter" idx="1"/>
          </p:nvPr>
        </p:nvPicPr>
        <p:blipFill>
          <a:blip r:embed="rId2"/>
          <a:stretch>
            <a:fillRect/>
          </a:stretch>
        </p:blipFill>
        <p:spPr>
          <a:xfrm>
            <a:off x="1357290" y="0"/>
            <a:ext cx="6643734" cy="7180347"/>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cosas son números</a:t>
            </a:r>
            <a:endParaRPr lang="es-ES" dirty="0"/>
          </a:p>
        </p:txBody>
      </p:sp>
      <p:sp>
        <p:nvSpPr>
          <p:cNvPr id="3" name="2 Marcador de contenido"/>
          <p:cNvSpPr>
            <a:spLocks noGrp="1"/>
          </p:cNvSpPr>
          <p:nvPr>
            <p:ph sz="quarter" idx="1"/>
          </p:nvPr>
        </p:nvSpPr>
        <p:spPr/>
        <p:txBody>
          <a:bodyPr>
            <a:normAutofit/>
          </a:bodyPr>
          <a:lstStyle/>
          <a:p>
            <a:r>
              <a:rPr lang="es-ES" dirty="0" smtClean="0"/>
              <a:t>Los pitagóricos consideraban que todas las cosas son números. Para estos filósofos</a:t>
            </a:r>
            <a:r>
              <a:rPr lang="es-ES" dirty="0" smtClean="0"/>
              <a:t>, el numero diez era el numero central y sagrado.</a:t>
            </a:r>
          </a:p>
          <a:p>
            <a:r>
              <a:rPr lang="es-ES" dirty="0" smtClean="0"/>
              <a:t>- En los intervalos de la música (1, 2, 3, 4) suman 10</a:t>
            </a:r>
          </a:p>
          <a:p>
            <a:r>
              <a:rPr lang="es-ES" dirty="0" smtClean="0"/>
              <a:t>-Establecieron una serie de 10 conceptos con sus opuestos considerados como los principios básicos de la realidad.</a:t>
            </a:r>
          </a:p>
          <a:p>
            <a:r>
              <a:rPr lang="es-ES" dirty="0" smtClean="0"/>
              <a:t>-La cosmología geocéntrica pitagórica se basa en diez objetos celestes.</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CONCLUSIÓN</a:t>
            </a:r>
            <a:endParaRPr lang="es-ES" dirty="0"/>
          </a:p>
        </p:txBody>
      </p:sp>
      <p:sp>
        <p:nvSpPr>
          <p:cNvPr id="3" name="2 Marcador de contenido"/>
          <p:cNvSpPr>
            <a:spLocks noGrp="1"/>
          </p:cNvSpPr>
          <p:nvPr>
            <p:ph sz="quarter" idx="1"/>
          </p:nvPr>
        </p:nvSpPr>
        <p:spPr>
          <a:xfrm>
            <a:off x="642910" y="2500306"/>
            <a:ext cx="8081962" cy="5067304"/>
          </a:xfrm>
        </p:spPr>
        <p:txBody>
          <a:bodyPr/>
          <a:lstStyle/>
          <a:p>
            <a:r>
              <a:rPr lang="es-ES" dirty="0" smtClean="0"/>
              <a:t>Pitágoras buscaba la armonía, el orden y la belleza mediante las matemáticas. </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DONDE SURGE </a:t>
            </a:r>
            <a:br>
              <a:rPr lang="es-ES" dirty="0" smtClean="0"/>
            </a:br>
            <a:endParaRPr lang="es-ES" dirty="0"/>
          </a:p>
        </p:txBody>
      </p:sp>
      <p:sp>
        <p:nvSpPr>
          <p:cNvPr id="3" name="2 Marcador de contenido"/>
          <p:cNvSpPr>
            <a:spLocks noGrp="1"/>
          </p:cNvSpPr>
          <p:nvPr>
            <p:ph sz="quarter" idx="1"/>
          </p:nvPr>
        </p:nvSpPr>
        <p:spPr/>
        <p:txBody>
          <a:bodyPr>
            <a:normAutofit/>
          </a:bodyPr>
          <a:lstStyle/>
          <a:p>
            <a:pPr>
              <a:buNone/>
            </a:pPr>
            <a:r>
              <a:rPr lang="es-ES" sz="3200" dirty="0" smtClean="0">
                <a:solidFill>
                  <a:schemeClr val="accent6"/>
                </a:solidFill>
              </a:rPr>
              <a:t>   Llámese </a:t>
            </a:r>
            <a:r>
              <a:rPr lang="es-ES" sz="3200" b="1" i="1" dirty="0" smtClean="0">
                <a:solidFill>
                  <a:schemeClr val="accent6"/>
                </a:solidFill>
              </a:rPr>
              <a:t>itálica</a:t>
            </a:r>
            <a:r>
              <a:rPr lang="es-ES" sz="3200" dirty="0" smtClean="0">
                <a:solidFill>
                  <a:schemeClr val="accent6"/>
                </a:solidFill>
              </a:rPr>
              <a:t> esta </a:t>
            </a:r>
            <a:r>
              <a:rPr lang="es-ES" sz="3200" b="1" dirty="0" smtClean="0">
                <a:solidFill>
                  <a:schemeClr val="accent6"/>
                </a:solidFill>
              </a:rPr>
              <a:t>escuela</a:t>
            </a:r>
            <a:r>
              <a:rPr lang="es-ES" sz="3200" dirty="0" smtClean="0">
                <a:solidFill>
                  <a:schemeClr val="accent6"/>
                </a:solidFill>
              </a:rPr>
              <a:t> por haber tenido su asiento en Italia, o sea en aquella parte de la península itálica que se apellidó antiguamente </a:t>
            </a:r>
            <a:r>
              <a:rPr lang="es-ES" sz="3200" i="1" dirty="0" smtClean="0">
                <a:solidFill>
                  <a:schemeClr val="accent6"/>
                </a:solidFill>
              </a:rPr>
              <a:t>Gran Grecia</a:t>
            </a:r>
            <a:r>
              <a:rPr lang="es-ES" sz="3200" dirty="0" smtClean="0">
                <a:solidFill>
                  <a:schemeClr val="accent6"/>
                </a:solidFill>
              </a:rPr>
              <a:t>, a causa de las muchas ciudades que allí fundaron los griegos.</a:t>
            </a:r>
            <a:endParaRPr lang="es-ES" sz="3200" dirty="0">
              <a:solidFill>
                <a:schemeClr val="accent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Origen de pitagórica</a:t>
            </a:r>
            <a:endParaRPr lang="es-ES" dirty="0"/>
          </a:p>
        </p:txBody>
      </p:sp>
      <p:sp>
        <p:nvSpPr>
          <p:cNvPr id="3" name="2 Marcador de contenido"/>
          <p:cNvSpPr>
            <a:spLocks noGrp="1"/>
          </p:cNvSpPr>
          <p:nvPr>
            <p:ph sz="quarter" idx="1"/>
          </p:nvPr>
        </p:nvSpPr>
        <p:spPr/>
        <p:txBody>
          <a:bodyPr>
            <a:normAutofit fontScale="77500" lnSpcReduction="20000"/>
          </a:bodyPr>
          <a:lstStyle/>
          <a:p>
            <a:pPr>
              <a:buNone/>
            </a:pPr>
            <a:r>
              <a:rPr lang="es-ES" dirty="0" smtClean="0"/>
              <a:t>    La denominación de </a:t>
            </a:r>
            <a:r>
              <a:rPr lang="es-ES" b="1" i="1" dirty="0" smtClean="0"/>
              <a:t>pitagórica</a:t>
            </a:r>
            <a:r>
              <a:rPr lang="es-ES" dirty="0" smtClean="0"/>
              <a:t> le viene de su fundador </a:t>
            </a:r>
            <a:r>
              <a:rPr lang="es-ES" u="sng" dirty="0" smtClean="0"/>
              <a:t>Pitágoras,</a:t>
            </a:r>
            <a:r>
              <a:rPr lang="es-ES" dirty="0" smtClean="0"/>
              <a:t> filósofo muy celebrado en la antigüedad, acerca del cual se ha escrito mucho en tiempos antiguos y modernos, sin que esos escritos hayan logrado disipar la oscuridad y las dudas que existen acerca de sus hechos y doctrina. Consiste esto en que no poseemos escritos que lleven el sello de indudable autenticidad con respecto a Pitágoras, ni siquiera con respecto a sus primeros discípulos. Aun admitida la autenticidad de los </a:t>
            </a:r>
            <a:r>
              <a:rPr lang="es-ES" i="1" dirty="0" smtClean="0"/>
              <a:t>Fragmentos</a:t>
            </a:r>
            <a:r>
              <a:rPr lang="es-ES" dirty="0" smtClean="0"/>
              <a:t> de </a:t>
            </a:r>
            <a:r>
              <a:rPr lang="es-ES" dirty="0" err="1" smtClean="0"/>
              <a:t>Filolao</a:t>
            </a:r>
            <a:r>
              <a:rPr lang="es-ES" dirty="0" smtClean="0"/>
              <a:t>, autenticidad que no pocos críticos, o rechazan, o ponen en tela de juicio, es preciso tener presente que este filósofo floreció casi un siglo después de Pitágoras. Ni los famosos </a:t>
            </a:r>
            <a:r>
              <a:rPr lang="es-ES" i="1" dirty="0" smtClean="0"/>
              <a:t>Versos áureos</a:t>
            </a:r>
            <a:r>
              <a:rPr lang="es-ES" dirty="0" smtClean="0"/>
              <a:t>, ni los escritos que se atribuyen a </a:t>
            </a:r>
            <a:r>
              <a:rPr lang="es-ES" dirty="0" err="1" smtClean="0"/>
              <a:t>Timeo</a:t>
            </a:r>
            <a:r>
              <a:rPr lang="es-ES" dirty="0" smtClean="0"/>
              <a:t> de </a:t>
            </a:r>
            <a:r>
              <a:rPr lang="es-ES" dirty="0" err="1" smtClean="0"/>
              <a:t>Locres</a:t>
            </a:r>
            <a:r>
              <a:rPr lang="es-ES" dirty="0" smtClean="0"/>
              <a:t>, a Arquitas y a Ocelo de </a:t>
            </a:r>
            <a:r>
              <a:rPr lang="es-ES" dirty="0" err="1" smtClean="0"/>
              <a:t>Lucania</a:t>
            </a:r>
            <a:r>
              <a:rPr lang="es-ES" dirty="0" smtClean="0"/>
              <a:t>, poseen la autenticidad necesaria para servir de guía segura en la materia.</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Pitágoras</a:t>
            </a:r>
            <a:endParaRPr lang="es-ES" dirty="0"/>
          </a:p>
        </p:txBody>
      </p:sp>
      <p:sp>
        <p:nvSpPr>
          <p:cNvPr id="3" name="2 Marcador de contenido"/>
          <p:cNvSpPr>
            <a:spLocks noGrp="1"/>
          </p:cNvSpPr>
          <p:nvPr>
            <p:ph sz="quarter" idx="1"/>
          </p:nvPr>
        </p:nvSpPr>
        <p:spPr/>
        <p:txBody>
          <a:bodyPr/>
          <a:lstStyle/>
          <a:p>
            <a:r>
              <a:rPr lang="es-ES" dirty="0" smtClean="0"/>
              <a:t>Nació en la isla de Salmos. Fundo una escuela filosófica en el sur de Italia. Su doctrina ejerció una gran influencia.</a:t>
            </a:r>
          </a:p>
          <a:p>
            <a:r>
              <a:rPr lang="es-ES" dirty="0" smtClean="0"/>
              <a:t>Los contenidos doctrinales se referían por un lado a la naturales o al cosmos y por otro al ser humano. En esta doctrina las matemáticas jugaban un papel fundamental.</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pic>
        <p:nvPicPr>
          <p:cNvPr id="4" name="3 Marcador de contenido" descr="Pythagoras_3.jpg"/>
          <p:cNvPicPr>
            <a:picLocks noGrp="1" noChangeAspect="1"/>
          </p:cNvPicPr>
          <p:nvPr>
            <p:ph sz="quarter" idx="1"/>
          </p:nvPr>
        </p:nvPicPr>
        <p:blipFill>
          <a:blip r:embed="rId2"/>
          <a:stretch>
            <a:fillRect/>
          </a:stretch>
        </p:blipFill>
        <p:spPr>
          <a:xfrm>
            <a:off x="1643042" y="0"/>
            <a:ext cx="5947373" cy="709765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Cosmología</a:t>
            </a:r>
            <a:endParaRPr lang="es-ES" dirty="0"/>
          </a:p>
        </p:txBody>
      </p:sp>
      <p:sp>
        <p:nvSpPr>
          <p:cNvPr id="3" name="2 Marcador de contenido"/>
          <p:cNvSpPr>
            <a:spLocks noGrp="1"/>
          </p:cNvSpPr>
          <p:nvPr>
            <p:ph sz="quarter" idx="1"/>
          </p:nvPr>
        </p:nvSpPr>
        <p:spPr/>
        <p:txBody>
          <a:bodyPr/>
          <a:lstStyle/>
          <a:p>
            <a:r>
              <a:rPr lang="es-ES" dirty="0" smtClean="0"/>
              <a:t>Los pitagóricos conciben la naturaleza, el cosmos, como un modo viviente y divino donde hay armonía y orden.</a:t>
            </a:r>
          </a:p>
          <a:p>
            <a:r>
              <a:rPr lang="es-ES" dirty="0" smtClean="0"/>
              <a:t>El paso del día y la noche, el cambio de las estaciones, la rotación de las esferas celestes… son procesos que muestran la regularidad que anida en la naturaleza, realidad y armonía que surgen de las relaciones numéricas. </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descr="0302.gif"/>
          <p:cNvPicPr>
            <a:picLocks noGrp="1" noChangeAspect="1"/>
          </p:cNvPicPr>
          <p:nvPr>
            <p:ph sz="quarter" idx="1"/>
          </p:nvPr>
        </p:nvPicPr>
        <p:blipFill>
          <a:blip r:embed="rId2"/>
          <a:stretch>
            <a:fillRect/>
          </a:stretch>
        </p:blipFill>
        <p:spPr>
          <a:xfrm>
            <a:off x="1785918" y="-237794"/>
            <a:ext cx="5500726" cy="7095794"/>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Antropología o teoría del ser humano</a:t>
            </a:r>
            <a:endParaRPr lang="es-ES" dirty="0"/>
          </a:p>
        </p:txBody>
      </p:sp>
      <p:sp>
        <p:nvSpPr>
          <p:cNvPr id="3" name="2 Marcador de contenido"/>
          <p:cNvSpPr>
            <a:spLocks noGrp="1"/>
          </p:cNvSpPr>
          <p:nvPr>
            <p:ph sz="quarter" idx="1"/>
          </p:nvPr>
        </p:nvSpPr>
        <p:spPr/>
        <p:txBody>
          <a:bodyPr>
            <a:normAutofit lnSpcReduction="10000"/>
          </a:bodyPr>
          <a:lstStyle/>
          <a:p>
            <a:r>
              <a:rPr lang="es-ES" dirty="0" smtClean="0"/>
              <a:t>Los pitagóricos consideraban que el ser humano está formado por cuerpo y alma: concepción dualista. El alma es el aliento de vida que poseen los seres vivos. </a:t>
            </a:r>
            <a:endParaRPr lang="es-ES" dirty="0" smtClean="0"/>
          </a:p>
          <a:p>
            <a:r>
              <a:rPr lang="es-ES" dirty="0" smtClean="0"/>
              <a:t>Defendían la inmortalidad del alma y creían en su transmigraci</a:t>
            </a:r>
            <a:r>
              <a:rPr lang="es-ES" dirty="0" smtClean="0"/>
              <a:t>ón, el alma podría reencarnarse en cualquier especie.</a:t>
            </a:r>
          </a:p>
          <a:p>
            <a:r>
              <a:rPr lang="es-ES" dirty="0" smtClean="0"/>
              <a:t>El cuerpo es una prisión para el alma y la causa de todos los males. La finalidad del ser humano es purificarse. </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descr="pitagoras3.jpg"/>
          <p:cNvPicPr>
            <a:picLocks noGrp="1" noChangeAspect="1"/>
          </p:cNvPicPr>
          <p:nvPr>
            <p:ph sz="quarter" idx="1"/>
          </p:nvPr>
        </p:nvPicPr>
        <p:blipFill>
          <a:blip r:embed="rId2"/>
          <a:stretch>
            <a:fillRect/>
          </a:stretch>
        </p:blipFill>
        <p:spPr>
          <a:xfrm>
            <a:off x="1857356" y="0"/>
            <a:ext cx="5357850" cy="7111328"/>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154</TotalTime>
  <Words>621</Words>
  <PresentationFormat>Presentación en pantalla (4:3)</PresentationFormat>
  <Paragraphs>29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Intermedio</vt:lpstr>
      <vt:lpstr>ESCUELA PITAGÓRICA</vt:lpstr>
      <vt:lpstr> DONDE SURGE  </vt:lpstr>
      <vt:lpstr>Origen de pitagórica</vt:lpstr>
      <vt:lpstr>Pitágoras</vt:lpstr>
      <vt:lpstr>Diapositiva 5</vt:lpstr>
      <vt:lpstr>Cosmología</vt:lpstr>
      <vt:lpstr>Diapositiva 7</vt:lpstr>
      <vt:lpstr>Antropología o teoría del ser humano</vt:lpstr>
      <vt:lpstr>Diapositiva 9</vt:lpstr>
      <vt:lpstr>Las matemáticas</vt:lpstr>
      <vt:lpstr>Las matemáticas</vt:lpstr>
      <vt:lpstr>Diapositiva 12</vt:lpstr>
      <vt:lpstr>Las cosas son números</vt:lpstr>
      <vt:lpstr>CONCLUSIÓN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PITAGÓRICA</dc:title>
  <dc:creator>usuario</dc:creator>
  <cp:lastModifiedBy>Usuario</cp:lastModifiedBy>
  <cp:revision>18</cp:revision>
  <dcterms:created xsi:type="dcterms:W3CDTF">2015-10-03T17:41:26Z</dcterms:created>
  <dcterms:modified xsi:type="dcterms:W3CDTF">2015-10-08T21:43:48Z</dcterms:modified>
</cp:coreProperties>
</file>