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36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19CF4439-7634-41D8-9820-0CACD2DA3E4A}" type="datetimeFigureOut">
              <a:rPr lang="es-ES" smtClean="0"/>
              <a:t>06/11/2015</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C5B737AD-2DDC-4330-9BBF-529D6395719A}" type="slidenum">
              <a:rPr lang="es-ES" smtClean="0"/>
              <a:t>‹Nº›</a:t>
            </a:fld>
            <a:endParaRPr lang="es-E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CF4439-7634-41D8-9820-0CACD2DA3E4A}" type="datetimeFigureOut">
              <a:rPr lang="es-ES" smtClean="0"/>
              <a:t>06/11/2015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5B737AD-2DDC-4330-9BBF-529D6395719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CF4439-7634-41D8-9820-0CACD2DA3E4A}" type="datetimeFigureOut">
              <a:rPr lang="es-ES" smtClean="0"/>
              <a:t>06/11/2015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5B737AD-2DDC-4330-9BBF-529D6395719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CF4439-7634-41D8-9820-0CACD2DA3E4A}" type="datetimeFigureOut">
              <a:rPr lang="es-ES" smtClean="0"/>
              <a:t>06/11/2015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5B737AD-2DDC-4330-9BBF-529D6395719A}"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9CF4439-7634-41D8-9820-0CACD2DA3E4A}" type="datetimeFigureOut">
              <a:rPr lang="es-ES" smtClean="0"/>
              <a:t>06/11/2015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7924800" y="6416675"/>
            <a:ext cx="762000" cy="365125"/>
          </a:xfrm>
        </p:spPr>
        <p:txBody>
          <a:bodyPr/>
          <a:lstStyle/>
          <a:p>
            <a:fld id="{C5B737AD-2DDC-4330-9BBF-529D6395719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9CF4439-7634-41D8-9820-0CACD2DA3E4A}" type="datetimeFigureOut">
              <a:rPr lang="es-ES" smtClean="0"/>
              <a:t>06/11/2015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5B737AD-2DDC-4330-9BBF-529D6395719A}"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9CF4439-7634-41D8-9820-0CACD2DA3E4A}" type="datetimeFigureOut">
              <a:rPr lang="es-ES" smtClean="0"/>
              <a:t>06/11/2015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5B737AD-2DDC-4330-9BBF-529D6395719A}"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9CF4439-7634-41D8-9820-0CACD2DA3E4A}" type="datetimeFigureOut">
              <a:rPr lang="es-ES" smtClean="0"/>
              <a:t>06/11/2015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5B737AD-2DDC-4330-9BBF-529D6395719A}"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9CF4439-7634-41D8-9820-0CACD2DA3E4A}" type="datetimeFigureOut">
              <a:rPr lang="es-ES" smtClean="0"/>
              <a:t>06/11/2015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5B737AD-2DDC-4330-9BBF-529D6395719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9CF4439-7634-41D8-9820-0CACD2DA3E4A}" type="datetimeFigureOut">
              <a:rPr lang="es-ES" smtClean="0"/>
              <a:t>06/11/2015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5B737AD-2DDC-4330-9BBF-529D6395719A}"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9CF4439-7634-41D8-9820-0CACD2DA3E4A}" type="datetimeFigureOut">
              <a:rPr lang="es-ES" smtClean="0"/>
              <a:t>06/11/2015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5B737AD-2DDC-4330-9BBF-529D6395719A}"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9CF4439-7634-41D8-9820-0CACD2DA3E4A}" type="datetimeFigureOut">
              <a:rPr lang="es-ES" smtClean="0"/>
              <a:t>06/11/2015</a:t>
            </a:fld>
            <a:endParaRPr lang="es-E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5B737AD-2DDC-4330-9BBF-529D6395719A}"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err="1" smtClean="0"/>
              <a:t>HerÁclito</a:t>
            </a:r>
            <a:endParaRPr lang="es-ES" dirty="0"/>
          </a:p>
        </p:txBody>
      </p:sp>
    </p:spTree>
    <p:extLst>
      <p:ext uri="{BB962C8B-B14F-4D97-AF65-F5344CB8AC3E}">
        <p14:creationId xmlns:p14="http://schemas.microsoft.com/office/powerpoint/2010/main" val="221684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Biografía</a:t>
            </a:r>
            <a:endParaRPr lang="es-ES" dirty="0"/>
          </a:p>
        </p:txBody>
      </p:sp>
      <p:sp>
        <p:nvSpPr>
          <p:cNvPr id="3" name="2 Marcador de contenido"/>
          <p:cNvSpPr>
            <a:spLocks noGrp="1"/>
          </p:cNvSpPr>
          <p:nvPr>
            <p:ph idx="1"/>
          </p:nvPr>
        </p:nvSpPr>
        <p:spPr/>
        <p:txBody>
          <a:bodyPr>
            <a:normAutofit fontScale="40000" lnSpcReduction="20000"/>
          </a:bodyPr>
          <a:lstStyle/>
          <a:p>
            <a:pPr fontAlgn="base"/>
            <a:r>
              <a:rPr lang="es-ES" sz="4500" dirty="0" smtClean="0">
                <a:latin typeface="Arial Narrow" panose="020B0606020202030204" pitchFamily="34" charset="0"/>
              </a:rPr>
              <a:t>Por datos aportados por Diógenes se piensa que nació entre el 544 y el 540 a.C.  Tradicionalmente </a:t>
            </a:r>
            <a:r>
              <a:rPr lang="es-ES" sz="4500" dirty="0">
                <a:latin typeface="Arial Narrow" panose="020B0606020202030204" pitchFamily="34" charset="0"/>
              </a:rPr>
              <a:t>se le introduce en la estirpe de los reyes-sacerdotes de Éfeso lo que, tal y como apunta Cappelleti, lo empariente con Platón </a:t>
            </a:r>
            <a:r>
              <a:rPr lang="es-ES" sz="4500" dirty="0" smtClean="0">
                <a:latin typeface="Arial Narrow" panose="020B0606020202030204" pitchFamily="34" charset="0"/>
              </a:rPr>
              <a:t>. Renunció </a:t>
            </a:r>
            <a:r>
              <a:rPr lang="es-ES" sz="4500" dirty="0">
                <a:latin typeface="Arial Narrow" panose="020B0606020202030204" pitchFamily="34" charset="0"/>
              </a:rPr>
              <a:t>a la corona en favor de su hermano para retirarse al templo de Artemisa.</a:t>
            </a:r>
          </a:p>
          <a:p>
            <a:pPr fontAlgn="base"/>
            <a:r>
              <a:rPr lang="es-ES" sz="4500" dirty="0">
                <a:latin typeface="Arial Narrow" panose="020B0606020202030204" pitchFamily="34" charset="0"/>
              </a:rPr>
              <a:t>Moriría ya con unos 70 años de hidropesía, según se cuenta, pero esto más bien sería una leyenda debido a que consideraba que la muerte del </a:t>
            </a:r>
            <a:r>
              <a:rPr lang="es-ES" sz="4500" dirty="0" smtClean="0">
                <a:latin typeface="Arial Narrow" panose="020B0606020202030204" pitchFamily="34" charset="0"/>
              </a:rPr>
              <a:t>alma que </a:t>
            </a:r>
            <a:r>
              <a:rPr lang="es-ES" sz="4500" dirty="0">
                <a:latin typeface="Arial Narrow" panose="020B0606020202030204" pitchFamily="34" charset="0"/>
              </a:rPr>
              <a:t>llegaba cuando ésta se humedecía.</a:t>
            </a:r>
          </a:p>
          <a:p>
            <a:pPr fontAlgn="base"/>
            <a:r>
              <a:rPr lang="es-ES" sz="4500" dirty="0">
                <a:latin typeface="Arial Narrow" panose="020B0606020202030204" pitchFamily="34" charset="0"/>
              </a:rPr>
              <a:t>Antes de pasar a hablar de su obra, hay que decir que Heráclito era un hombre con un fuerte carácter, altanero, que hacía crítica a todo hombre y en cuanto a la filosofía hace lo propio con los pitagóricos </a:t>
            </a:r>
            <a:r>
              <a:rPr lang="es-ES" sz="4500" dirty="0" smtClean="0">
                <a:latin typeface="Arial Narrow" panose="020B0606020202030204" pitchFamily="34" charset="0"/>
              </a:rPr>
              <a:t>diciendo </a:t>
            </a:r>
            <a:r>
              <a:rPr lang="es-ES" sz="4500" dirty="0">
                <a:latin typeface="Arial Narrow" panose="020B0606020202030204" pitchFamily="34" charset="0"/>
              </a:rPr>
              <a:t>que el entendimiento no se ha de quedar con lo que dictan los sentidos. Se dice que odiaba también la polimatía o erudición.</a:t>
            </a:r>
          </a:p>
          <a:p>
            <a:pPr fontAlgn="base"/>
            <a:r>
              <a:rPr lang="es-ES" sz="4500" dirty="0">
                <a:latin typeface="Arial Narrow" panose="020B0606020202030204" pitchFamily="34" charset="0"/>
              </a:rPr>
              <a:t>Nos ha llegado también una clase de ficción biográfica que proliferó en torno al nombre de Heráclito. Diógenes nos dice que rehusó componer leyes para los efesios, prefiriendo jugar con los niños en el templo de </a:t>
            </a:r>
            <a:r>
              <a:rPr lang="es-ES" sz="4500" dirty="0" smtClean="0">
                <a:latin typeface="Arial Narrow" panose="020B0606020202030204" pitchFamily="34" charset="0"/>
              </a:rPr>
              <a:t>Artemis. </a:t>
            </a:r>
            <a:r>
              <a:rPr lang="es-ES" sz="4500" dirty="0">
                <a:latin typeface="Arial Narrow" panose="020B0606020202030204" pitchFamily="34" charset="0"/>
              </a:rPr>
              <a:t>Otras historias pretendían ridiculizarle y las inventaron, con maliciosa intención, pedantes helenísticos resentidos de su aire de superioridad.</a:t>
            </a:r>
          </a:p>
          <a:p>
            <a:pPr fontAlgn="base"/>
            <a:r>
              <a:rPr lang="es-ES" sz="4500" dirty="0">
                <a:latin typeface="Arial Narrow" panose="020B0606020202030204" pitchFamily="34" charset="0"/>
              </a:rPr>
              <a:t>De todo ello se deduce su acusada misantropía y malas relaciones con sus conciudadanos.</a:t>
            </a:r>
          </a:p>
          <a:p>
            <a:endParaRPr lang="es-ES" dirty="0"/>
          </a:p>
        </p:txBody>
      </p:sp>
    </p:spTree>
    <p:extLst>
      <p:ext uri="{BB962C8B-B14F-4D97-AF65-F5344CB8AC3E}">
        <p14:creationId xmlns:p14="http://schemas.microsoft.com/office/powerpoint/2010/main" val="680960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oscuro</a:t>
            </a:r>
            <a:endParaRPr lang="es-ES" dirty="0"/>
          </a:p>
        </p:txBody>
      </p:sp>
      <p:sp>
        <p:nvSpPr>
          <p:cNvPr id="3" name="2 Marcador de contenido"/>
          <p:cNvSpPr>
            <a:spLocks noGrp="1"/>
          </p:cNvSpPr>
          <p:nvPr>
            <p:ph idx="1"/>
          </p:nvPr>
        </p:nvSpPr>
        <p:spPr/>
        <p:txBody>
          <a:bodyPr>
            <a:normAutofit/>
          </a:bodyPr>
          <a:lstStyle/>
          <a:p>
            <a:r>
              <a:rPr lang="es-ES" dirty="0"/>
              <a:t>Timón de Fliunte denominó a Heráclito “enigmático”. Esta crítica justa de su estilo dio origen más tarde al epíteto casi invariable de “oscuro”. Otra calificación </a:t>
            </a:r>
            <a:r>
              <a:rPr lang="es-ES" dirty="0" smtClean="0"/>
              <a:t>en el período </a:t>
            </a:r>
            <a:r>
              <a:rPr lang="es-ES" dirty="0"/>
              <a:t>romano fue la de “filósofo llorón”. Este juicio último se basa en su idea de que todas las cosas fluyen como los ríos.</a:t>
            </a:r>
          </a:p>
        </p:txBody>
      </p:sp>
    </p:spTree>
    <p:extLst>
      <p:ext uri="{BB962C8B-B14F-4D97-AF65-F5344CB8AC3E}">
        <p14:creationId xmlns:p14="http://schemas.microsoft.com/office/powerpoint/2010/main" val="2469748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obra</a:t>
            </a:r>
            <a:endParaRPr lang="es-ES" dirty="0"/>
          </a:p>
        </p:txBody>
      </p:sp>
      <p:sp>
        <p:nvSpPr>
          <p:cNvPr id="3" name="2 Marcador de contenido"/>
          <p:cNvSpPr>
            <a:spLocks noGrp="1"/>
          </p:cNvSpPr>
          <p:nvPr>
            <p:ph idx="1"/>
          </p:nvPr>
        </p:nvSpPr>
        <p:spPr/>
        <p:txBody>
          <a:bodyPr>
            <a:normAutofit/>
          </a:bodyPr>
          <a:lstStyle/>
          <a:p>
            <a:pPr fontAlgn="base"/>
            <a:r>
              <a:rPr lang="es-ES" dirty="0"/>
              <a:t>se </a:t>
            </a:r>
            <a:r>
              <a:rPr lang="es-ES" dirty="0" smtClean="0"/>
              <a:t>titula,</a:t>
            </a:r>
            <a:r>
              <a:rPr lang="es-ES" dirty="0"/>
              <a:t> Sobre la Naturaleza, y está dividido en tres secciones: “Sobre el universo”, “La política” y “La teología”. Se lo dedicó al templo de </a:t>
            </a:r>
            <a:r>
              <a:rPr lang="es-ES" dirty="0" smtClean="0"/>
              <a:t>Artemis </a:t>
            </a:r>
            <a:r>
              <a:rPr lang="es-ES" dirty="0"/>
              <a:t>e intencionadamente lo </a:t>
            </a:r>
            <a:r>
              <a:rPr lang="es-ES" dirty="0" smtClean="0"/>
              <a:t>escribió de </a:t>
            </a:r>
            <a:r>
              <a:rPr lang="es-ES" dirty="0"/>
              <a:t>un </a:t>
            </a:r>
            <a:r>
              <a:rPr lang="es-ES" dirty="0" smtClean="0"/>
              <a:t>modo oscuro </a:t>
            </a:r>
            <a:r>
              <a:rPr lang="es-ES" dirty="0"/>
              <a:t>para que sólo tuvieran acceso a él los influyentes y no fuera fácilmente despreciado por </a:t>
            </a:r>
            <a:r>
              <a:rPr lang="es-ES" dirty="0" smtClean="0"/>
              <a:t>la gente.</a:t>
            </a:r>
            <a:endParaRPr lang="es-ES" dirty="0"/>
          </a:p>
          <a:p>
            <a:pPr fontAlgn="base"/>
            <a:r>
              <a:rPr lang="es-ES" dirty="0"/>
              <a:t>Su escrito gozó de tanta reputación que, por este motivo, le asignaron incluso discípulos, los llamados </a:t>
            </a:r>
            <a:r>
              <a:rPr lang="es-ES" dirty="0" smtClean="0"/>
              <a:t>heracleos</a:t>
            </a:r>
            <a:r>
              <a:rPr lang="es-ES" i="1" dirty="0" smtClean="0"/>
              <a:t>.</a:t>
            </a:r>
            <a:endParaRPr lang="es-ES" dirty="0"/>
          </a:p>
          <a:p>
            <a:endParaRPr lang="es-ES" dirty="0"/>
          </a:p>
        </p:txBody>
      </p:sp>
    </p:spTree>
    <p:extLst>
      <p:ext uri="{BB962C8B-B14F-4D97-AF65-F5344CB8AC3E}">
        <p14:creationId xmlns:p14="http://schemas.microsoft.com/office/powerpoint/2010/main" val="943642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Pensamiento de Heráclito</a:t>
            </a:r>
            <a:endParaRPr lang="es-ES" dirty="0"/>
          </a:p>
        </p:txBody>
      </p:sp>
      <p:sp>
        <p:nvSpPr>
          <p:cNvPr id="3" name="2 Marcador de contenido"/>
          <p:cNvSpPr>
            <a:spLocks noGrp="1"/>
          </p:cNvSpPr>
          <p:nvPr>
            <p:ph idx="1"/>
          </p:nvPr>
        </p:nvSpPr>
        <p:spPr/>
        <p:txBody>
          <a:bodyPr/>
          <a:lstStyle/>
          <a:p>
            <a:r>
              <a:rPr lang="es-ES" dirty="0" smtClean="0"/>
              <a:t>El pensamiento de Heráclito es guiado por dos tesis, la primera es que todo fluye y la segunda es la teoría de los contrarios.</a:t>
            </a:r>
          </a:p>
          <a:p>
            <a:pPr fontAlgn="base"/>
            <a:r>
              <a:rPr lang="es-ES" dirty="0"/>
              <a:t>A partir de estas ideas, se llegó a pensar que Heráclito defendía la no existencia del “ser” o “ente” tal como exponía Parménides. Por tanto, Parménides y Heráclito fueron considerados como dos polos opuestos.</a:t>
            </a:r>
          </a:p>
          <a:p>
            <a:r>
              <a:rPr lang="es-ES" dirty="0"/>
              <a:t/>
            </a:r>
            <a:br>
              <a:rPr lang="es-ES" dirty="0"/>
            </a:br>
            <a:endParaRPr lang="es-ES" dirty="0"/>
          </a:p>
        </p:txBody>
      </p:sp>
    </p:spTree>
    <p:extLst>
      <p:ext uri="{BB962C8B-B14F-4D97-AF65-F5344CB8AC3E}">
        <p14:creationId xmlns:p14="http://schemas.microsoft.com/office/powerpoint/2010/main" val="3787017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Pensamiento de Heráclito</a:t>
            </a:r>
            <a:endParaRPr lang="es-ES" dirty="0"/>
          </a:p>
        </p:txBody>
      </p:sp>
      <p:sp>
        <p:nvSpPr>
          <p:cNvPr id="3" name="2 Marcador de contenido"/>
          <p:cNvSpPr>
            <a:spLocks noGrp="1"/>
          </p:cNvSpPr>
          <p:nvPr>
            <p:ph idx="1"/>
          </p:nvPr>
        </p:nvSpPr>
        <p:spPr/>
        <p:txBody>
          <a:bodyPr>
            <a:normAutofit fontScale="92500" lnSpcReduction="10000"/>
          </a:bodyPr>
          <a:lstStyle/>
          <a:p>
            <a:r>
              <a:rPr lang="es-ES" sz="2000" dirty="0"/>
              <a:t>S</a:t>
            </a:r>
            <a:r>
              <a:rPr lang="es-ES" sz="2000" dirty="0" smtClean="0"/>
              <a:t>e </a:t>
            </a:r>
            <a:r>
              <a:rPr lang="es-ES" sz="2000" dirty="0"/>
              <a:t>consideraba poseedor de una verdad muy importante sobre la constitución del mundo, del que los hombres son una parte y que trataba en vano de propagarla</a:t>
            </a:r>
            <a:r>
              <a:rPr lang="es-ES" sz="2000" dirty="0" smtClean="0"/>
              <a:t>. </a:t>
            </a:r>
            <a:r>
              <a:rPr lang="es-ES" sz="2000" dirty="0"/>
              <a:t> El sentido técnico de logos en Heráclito está probablemente relacionado con el significado general de “medida”, “cálculo” o “proporción” y no se puede referir simplemente a su propia “versión</a:t>
            </a:r>
            <a:r>
              <a:rPr lang="es-ES" sz="2000" dirty="0" smtClean="0"/>
              <a:t>”.</a:t>
            </a:r>
          </a:p>
          <a:p>
            <a:r>
              <a:rPr lang="es-ES" sz="2000" dirty="0"/>
              <a:t>El Logos de Heráclito se enlaza con su concepto de la lucha de contrarios. El Logos es physis. La presencia es contrariedad, pero esto no puede consistir sólo en que la definición de algo es a la vez definición de su contrario, sino en que el nacer-perecer de algo es a la vez el nacer-perecer de su contrario. Los contrarios no lo son “lógicamente”; la lógica nacerá precisamente de la restricción de la presencia al “aspecto”; los contrarios lo son porque el uno nace pereciendo el otro y, por tanto, permanece entregado en definitiva al otro y ha de concederle de nuevo la palabra; la lucha de los contrarios, que es a la vez “unidad”, es la lucha de presencia y ocultamiento, la physis, que es la adjudicación a cada cosa de su lugar </a:t>
            </a:r>
            <a:r>
              <a:rPr lang="es-ES" sz="2000" dirty="0" smtClean="0"/>
              <a:t>propio.</a:t>
            </a:r>
            <a:endParaRPr lang="es-ES" sz="2000" dirty="0"/>
          </a:p>
        </p:txBody>
      </p:sp>
    </p:spTree>
    <p:extLst>
      <p:ext uri="{BB962C8B-B14F-4D97-AF65-F5344CB8AC3E}">
        <p14:creationId xmlns:p14="http://schemas.microsoft.com/office/powerpoint/2010/main" val="158891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Pensamiento de Heráclito</a:t>
            </a:r>
            <a:endParaRPr lang="es-ES" dirty="0"/>
          </a:p>
        </p:txBody>
      </p:sp>
      <p:sp>
        <p:nvSpPr>
          <p:cNvPr id="3" name="2 Marcador de contenido"/>
          <p:cNvSpPr>
            <a:spLocks noGrp="1"/>
          </p:cNvSpPr>
          <p:nvPr>
            <p:ph idx="1"/>
          </p:nvPr>
        </p:nvSpPr>
        <p:spPr/>
        <p:txBody>
          <a:bodyPr>
            <a:normAutofit fontScale="70000" lnSpcReduction="20000"/>
          </a:bodyPr>
          <a:lstStyle/>
          <a:p>
            <a:pPr fontAlgn="base"/>
            <a:r>
              <a:rPr lang="es-ES" dirty="0"/>
              <a:t>Heráclito expone cuatro tipos diferentes de conexión entre opuestos evidentes:</a:t>
            </a:r>
          </a:p>
          <a:p>
            <a:pPr fontAlgn="base"/>
            <a:r>
              <a:rPr lang="es-ES" dirty="0"/>
              <a:t>Las mismas cosas producen efectos opuestos sobre clases distintas de seres animados (a los cerdos les gusta el lodo, pero no a los hombres).</a:t>
            </a:r>
          </a:p>
          <a:p>
            <a:pPr fontAlgn="base"/>
            <a:r>
              <a:rPr lang="es-ES" dirty="0"/>
              <a:t>Aspectos diferentes de la misma cosa pueden justificar descripciones opuestas (el cortar y el quemar -normalmente acciones malas- exigen una retribución cuando es un cirujano el que lo hace).</a:t>
            </a:r>
          </a:p>
          <a:p>
            <a:pPr fontAlgn="base"/>
            <a:r>
              <a:rPr lang="es-ES" dirty="0"/>
              <a:t>Se advierte que cosas buenas y deseables, como la salud o el descanso, sólo son posibles si se reconocen sus opuestos, la enfermedad o el cansancio (no existiría la justicia sin la injusticia). </a:t>
            </a:r>
          </a:p>
          <a:p>
            <a:pPr fontAlgn="base"/>
            <a:r>
              <a:rPr lang="es-ES" dirty="0" smtClean="0"/>
              <a:t>Ciertos opuestos están enlazados de un modo esencial porque se suceden mutuamente sin más. De la misma manera dice que la sustancia caliente y la fría forman lo que se podría llamar un conjunto calor-frío, una entidad singular: la temperatura.</a:t>
            </a:r>
          </a:p>
          <a:p>
            <a:endParaRPr lang="es-ES" dirty="0"/>
          </a:p>
        </p:txBody>
      </p:sp>
    </p:spTree>
    <p:extLst>
      <p:ext uri="{BB962C8B-B14F-4D97-AF65-F5344CB8AC3E}">
        <p14:creationId xmlns:p14="http://schemas.microsoft.com/office/powerpoint/2010/main" val="173240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2" name="1 Título"/>
          <p:cNvSpPr>
            <a:spLocks noGrp="1"/>
          </p:cNvSpPr>
          <p:nvPr>
            <p:ph type="title"/>
          </p:nvPr>
        </p:nvSpPr>
        <p:spPr>
          <a:xfrm>
            <a:off x="457200" y="274638"/>
            <a:ext cx="7931224" cy="922114"/>
          </a:xfrm>
        </p:spPr>
        <p:txBody>
          <a:bodyPr>
            <a:normAutofit fontScale="90000"/>
          </a:bodyPr>
          <a:lstStyle/>
          <a:p>
            <a:r>
              <a:rPr lang="es-ES" dirty="0" smtClean="0"/>
              <a:t>Cuadro comparativo de Heráclito y Parménides</a:t>
            </a:r>
            <a:endParaRPr lang="es-ES" dirty="0"/>
          </a:p>
        </p:txBody>
      </p:sp>
    </p:spTree>
    <p:extLst>
      <p:ext uri="{BB962C8B-B14F-4D97-AF65-F5344CB8AC3E}">
        <p14:creationId xmlns:p14="http://schemas.microsoft.com/office/powerpoint/2010/main" val="4239797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FIN</a:t>
            </a:r>
            <a:endParaRPr lang="es-ES"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30639" y="1600200"/>
            <a:ext cx="3882722" cy="4708525"/>
          </a:xfrm>
        </p:spPr>
      </p:pic>
    </p:spTree>
    <p:extLst>
      <p:ext uri="{BB962C8B-B14F-4D97-AF65-F5344CB8AC3E}">
        <p14:creationId xmlns:p14="http://schemas.microsoft.com/office/powerpoint/2010/main" val="4187164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89</TotalTime>
  <Words>571</Words>
  <Application>Microsoft Office PowerPoint</Application>
  <PresentationFormat>Presentación en pantalla (4:3)</PresentationFormat>
  <Paragraphs>27</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Vértice</vt:lpstr>
      <vt:lpstr>HerÁclito</vt:lpstr>
      <vt:lpstr>Biografía</vt:lpstr>
      <vt:lpstr>El oscuro</vt:lpstr>
      <vt:lpstr>La obra</vt:lpstr>
      <vt:lpstr>Pensamiento de Heráclito</vt:lpstr>
      <vt:lpstr>Pensamiento de Heráclito</vt:lpstr>
      <vt:lpstr>Pensamiento de Heráclito</vt:lpstr>
      <vt:lpstr>Cuadro comparativo de Heráclito y Parménides</vt:lpstr>
      <vt:lpstr>FIN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Hijo</dc:creator>
  <cp:lastModifiedBy>Jefe de Estudios</cp:lastModifiedBy>
  <cp:revision>9</cp:revision>
  <dcterms:created xsi:type="dcterms:W3CDTF">2015-11-05T17:59:43Z</dcterms:created>
  <dcterms:modified xsi:type="dcterms:W3CDTF">2015-11-06T08:57:48Z</dcterms:modified>
</cp:coreProperties>
</file>