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71" r:id="rId6"/>
    <p:sldId id="272" r:id="rId7"/>
    <p:sldId id="269" r:id="rId8"/>
    <p:sldId id="270" r:id="rId9"/>
    <p:sldId id="273" r:id="rId10"/>
    <p:sldId id="274" r:id="rId11"/>
    <p:sldId id="266" r:id="rId12"/>
    <p:sldId id="268" r:id="rId13"/>
    <p:sldId id="276" r:id="rId14"/>
    <p:sldId id="277" r:id="rId15"/>
    <p:sldId id="278" r:id="rId16"/>
    <p:sldId id="259" r:id="rId1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38" autoAdjust="0"/>
    <p:restoredTop sz="94658" autoAdjust="0"/>
  </p:normalViewPr>
  <p:slideViewPr>
    <p:cSldViewPr snapToGrid="0" snapToObjects="1">
      <p:cViewPr varScale="1">
        <p:scale>
          <a:sx n="59" d="100"/>
          <a:sy n="59" d="100"/>
        </p:scale>
        <p:origin x="-112" y="-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04AD-DEA9-FB48-94E5-EE4FEAB42987}" type="datetimeFigureOut">
              <a:rPr lang="es-ES" smtClean="0"/>
              <a:t>09/11/15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DFC1-E66A-FB43-AFD2-622C9C3B96F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76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04AD-DEA9-FB48-94E5-EE4FEAB42987}" type="datetimeFigureOut">
              <a:rPr lang="es-ES" smtClean="0"/>
              <a:t>09/11/15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DFC1-E66A-FB43-AFD2-622C9C3B96F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275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04AD-DEA9-FB48-94E5-EE4FEAB42987}" type="datetimeFigureOut">
              <a:rPr lang="es-ES" smtClean="0"/>
              <a:t>09/11/15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DFC1-E66A-FB43-AFD2-622C9C3B96F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555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04AD-DEA9-FB48-94E5-EE4FEAB42987}" type="datetimeFigureOut">
              <a:rPr lang="es-ES" smtClean="0"/>
              <a:t>09/11/15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DFC1-E66A-FB43-AFD2-622C9C3B96F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197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04AD-DEA9-FB48-94E5-EE4FEAB42987}" type="datetimeFigureOut">
              <a:rPr lang="es-ES" smtClean="0"/>
              <a:t>09/11/15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DFC1-E66A-FB43-AFD2-622C9C3B96F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599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04AD-DEA9-FB48-94E5-EE4FEAB42987}" type="datetimeFigureOut">
              <a:rPr lang="es-ES" smtClean="0"/>
              <a:t>09/11/15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DFC1-E66A-FB43-AFD2-622C9C3B96F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240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04AD-DEA9-FB48-94E5-EE4FEAB42987}" type="datetimeFigureOut">
              <a:rPr lang="es-ES" smtClean="0"/>
              <a:t>09/11/15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DFC1-E66A-FB43-AFD2-622C9C3B96F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892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04AD-DEA9-FB48-94E5-EE4FEAB42987}" type="datetimeFigureOut">
              <a:rPr lang="es-ES" smtClean="0"/>
              <a:t>09/11/15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DFC1-E66A-FB43-AFD2-622C9C3B96F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91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04AD-DEA9-FB48-94E5-EE4FEAB42987}" type="datetimeFigureOut">
              <a:rPr lang="es-ES" smtClean="0"/>
              <a:t>09/11/15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DFC1-E66A-FB43-AFD2-622C9C3B96F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653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04AD-DEA9-FB48-94E5-EE4FEAB42987}" type="datetimeFigureOut">
              <a:rPr lang="es-ES" smtClean="0"/>
              <a:t>09/11/15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DFC1-E66A-FB43-AFD2-622C9C3B96F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0494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04AD-DEA9-FB48-94E5-EE4FEAB42987}" type="datetimeFigureOut">
              <a:rPr lang="es-ES" smtClean="0"/>
              <a:t>09/11/15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DFC1-E66A-FB43-AFD2-622C9C3B96F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45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F04AD-DEA9-FB48-94E5-EE4FEAB42987}" type="datetimeFigureOut">
              <a:rPr lang="es-ES" smtClean="0"/>
              <a:t>09/11/15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4DFC1-E66A-FB43-AFD2-622C9C3B96F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386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96108" y="1190438"/>
            <a:ext cx="4851400" cy="2130879"/>
          </a:xfrm>
        </p:spPr>
        <p:txBody>
          <a:bodyPr>
            <a:normAutofit/>
          </a:bodyPr>
          <a:lstStyle/>
          <a:p>
            <a:r>
              <a:rPr lang="es-ES" sz="8800" dirty="0" err="1" smtClean="0">
                <a:latin typeface="Bell MT"/>
                <a:cs typeface="Bell MT"/>
              </a:rPr>
              <a:t>Plotino</a:t>
            </a:r>
            <a:endParaRPr lang="es-ES" sz="8800" dirty="0">
              <a:latin typeface="Bell MT"/>
              <a:cs typeface="Bell M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78167" y="3755483"/>
            <a:ext cx="6400800" cy="1752600"/>
          </a:xfrm>
        </p:spPr>
        <p:txBody>
          <a:bodyPr/>
          <a:lstStyle/>
          <a:p>
            <a:r>
              <a:rPr lang="es-ES" sz="2800" dirty="0" smtClean="0">
                <a:latin typeface="Baskerville"/>
                <a:cs typeface="Baskerville"/>
              </a:rPr>
              <a:t>(205-270) d.C. </a:t>
            </a:r>
            <a:endParaRPr lang="es-ES" sz="2800" dirty="0">
              <a:latin typeface="Baskerville"/>
              <a:cs typeface="Baskerville"/>
            </a:endParaRPr>
          </a:p>
          <a:p>
            <a:r>
              <a:rPr lang="es-ES" sz="2800" dirty="0" smtClean="0">
                <a:latin typeface="Baskerville"/>
                <a:cs typeface="Baskerville"/>
              </a:rPr>
              <a:t>Nacido en el Egipto helenístico</a:t>
            </a:r>
            <a:endParaRPr lang="es-ES" sz="2800" dirty="0">
              <a:latin typeface="Baskerville"/>
              <a:cs typeface="Baskerville"/>
            </a:endParaRPr>
          </a:p>
        </p:txBody>
      </p:sp>
      <p:pic>
        <p:nvPicPr>
          <p:cNvPr id="4" name="Imagen 3" descr="plat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06" y="1026167"/>
            <a:ext cx="3855123" cy="50675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35548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estratos son:</a:t>
            </a:r>
            <a:endParaRPr lang="es-ES" dirty="0"/>
          </a:p>
        </p:txBody>
      </p:sp>
      <p:sp>
        <p:nvSpPr>
          <p:cNvPr id="4" name="Pentágono regular 3"/>
          <p:cNvSpPr/>
          <p:nvPr/>
        </p:nvSpPr>
        <p:spPr>
          <a:xfrm>
            <a:off x="1832995" y="1417638"/>
            <a:ext cx="5283331" cy="4860749"/>
          </a:xfrm>
          <a:prstGeom prst="pentago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/>
              <a:t>El espíritu </a:t>
            </a:r>
          </a:p>
          <a:p>
            <a:pPr algn="ctr"/>
            <a:r>
              <a:rPr lang="es-ES" sz="4400" dirty="0"/>
              <a:t>El alma </a:t>
            </a:r>
          </a:p>
          <a:p>
            <a:pPr algn="ctr"/>
            <a:r>
              <a:rPr lang="es-ES" sz="4400" dirty="0"/>
              <a:t>La materia</a:t>
            </a:r>
          </a:p>
        </p:txBody>
      </p:sp>
    </p:spTree>
    <p:extLst>
      <p:ext uri="{BB962C8B-B14F-4D97-AF65-F5344CB8AC3E}">
        <p14:creationId xmlns:p14="http://schemas.microsoft.com/office/powerpoint/2010/main" val="1630172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05519"/>
            <a:ext cx="8229600" cy="1143000"/>
          </a:xfrm>
        </p:spPr>
        <p:txBody>
          <a:bodyPr/>
          <a:lstStyle/>
          <a:p>
            <a:r>
              <a:rPr lang="es-ES" dirty="0" smtClean="0"/>
              <a:t>El esp</a:t>
            </a:r>
            <a:r>
              <a:rPr lang="es-ES" dirty="0" smtClean="0"/>
              <a:t>íritu </a:t>
            </a:r>
            <a:endParaRPr lang="es-ES" dirty="0"/>
          </a:p>
        </p:txBody>
      </p:sp>
      <p:sp>
        <p:nvSpPr>
          <p:cNvPr id="5" name="Bisel 4"/>
          <p:cNvSpPr/>
          <p:nvPr/>
        </p:nvSpPr>
        <p:spPr>
          <a:xfrm>
            <a:off x="2491912" y="2364608"/>
            <a:ext cx="4217082" cy="3374605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/>
              <a:t>Es una especie de imagen o duplicación del uno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060761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alma</a:t>
            </a:r>
            <a:endParaRPr lang="es-ES" dirty="0"/>
          </a:p>
        </p:txBody>
      </p:sp>
      <p:sp>
        <p:nvSpPr>
          <p:cNvPr id="4" name="Sol 3"/>
          <p:cNvSpPr/>
          <p:nvPr/>
        </p:nvSpPr>
        <p:spPr>
          <a:xfrm>
            <a:off x="2373157" y="4145653"/>
            <a:ext cx="3510242" cy="2324442"/>
          </a:xfrm>
          <a:prstGeom prst="su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FF00"/>
                </a:solidFill>
              </a:rPr>
              <a:t>ES PURA ENERG</a:t>
            </a:r>
            <a:r>
              <a:rPr lang="es-ES" dirty="0" smtClean="0">
                <a:solidFill>
                  <a:srgbClr val="FFFF00"/>
                </a:solidFill>
              </a:rPr>
              <a:t>ÍA,</a:t>
            </a:r>
          </a:p>
          <a:p>
            <a:pPr algn="ctr"/>
            <a:r>
              <a:rPr lang="es-ES" dirty="0" smtClean="0">
                <a:solidFill>
                  <a:srgbClr val="FFFF00"/>
                </a:solidFill>
              </a:rPr>
              <a:t>ACTIVIDAD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5" name="Trapecio 4"/>
          <p:cNvSpPr/>
          <p:nvPr/>
        </p:nvSpPr>
        <p:spPr>
          <a:xfrm>
            <a:off x="457200" y="1557615"/>
            <a:ext cx="3187820" cy="2216607"/>
          </a:xfrm>
          <a:prstGeom prst="trapezoi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CONTEMPLACI</a:t>
            </a:r>
            <a:r>
              <a:rPr lang="es-ES" dirty="0" smtClean="0"/>
              <a:t>ÓN ES SU ACTIVIDAD ESENCIAL</a:t>
            </a:r>
            <a:endParaRPr lang="es-ES" dirty="0"/>
          </a:p>
        </p:txBody>
      </p:sp>
      <p:sp>
        <p:nvSpPr>
          <p:cNvPr id="6" name="Anillo 5"/>
          <p:cNvSpPr/>
          <p:nvPr/>
        </p:nvSpPr>
        <p:spPr>
          <a:xfrm>
            <a:off x="5211451" y="1288029"/>
            <a:ext cx="3354498" cy="2857624"/>
          </a:xfrm>
          <a:prstGeom prst="don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CON UNA ESPECIE DE EGO</a:t>
            </a:r>
            <a:r>
              <a:rPr lang="es-ES" dirty="0" smtClean="0">
                <a:solidFill>
                  <a:schemeClr val="tx1"/>
                </a:solidFill>
              </a:rPr>
              <a:t>ÍSMO CON TENDECIA A CENTRARSE EN SI MISMO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194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5972" y="1065428"/>
            <a:ext cx="4552532" cy="1143000"/>
          </a:xfrm>
        </p:spPr>
        <p:txBody>
          <a:bodyPr>
            <a:normAutofit/>
          </a:bodyPr>
          <a:lstStyle/>
          <a:p>
            <a:r>
              <a:rPr lang="es-ES" sz="6000" dirty="0" smtClean="0">
                <a:latin typeface="Curlz MT"/>
                <a:cs typeface="Curlz MT"/>
              </a:rPr>
              <a:t>La materia</a:t>
            </a:r>
            <a:endParaRPr lang="es-ES" sz="6000" dirty="0">
              <a:latin typeface="Curlz MT"/>
              <a:cs typeface="Curlz M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954128"/>
            <a:ext cx="8229600" cy="2449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400" dirty="0" smtClean="0">
                <a:latin typeface="Goudy Old Style"/>
                <a:cs typeface="Goudy Old Style"/>
              </a:rPr>
              <a:t>Es lo ajeno al esp</a:t>
            </a:r>
            <a:r>
              <a:rPr lang="es-ES" sz="2400" dirty="0" smtClean="0">
                <a:latin typeface="Goudy Old Style"/>
                <a:cs typeface="Goudy Old Style"/>
              </a:rPr>
              <a:t>íritu, algo informe, origen del mal y de la fealdad, principio ciego y opaco de imitación.</a:t>
            </a:r>
          </a:p>
          <a:p>
            <a:pPr marL="0" indent="0" algn="ctr">
              <a:buNone/>
            </a:pPr>
            <a:endParaRPr lang="es-ES" sz="2400" dirty="0" smtClean="0">
              <a:latin typeface="Goudy Old Style"/>
              <a:cs typeface="Goudy Old Style"/>
            </a:endParaRPr>
          </a:p>
          <a:p>
            <a:pPr marL="0" indent="0" algn="ctr">
              <a:buNone/>
            </a:pPr>
            <a:r>
              <a:rPr lang="es-ES" sz="2400" dirty="0" smtClean="0">
                <a:latin typeface="Goudy Old Style"/>
                <a:cs typeface="Goudy Old Style"/>
              </a:rPr>
              <a:t>Esto origina por enfriamiento y la distancia, la imperfección y la debilidad de las cosas.</a:t>
            </a:r>
          </a:p>
        </p:txBody>
      </p:sp>
    </p:spTree>
    <p:extLst>
      <p:ext uri="{BB962C8B-B14F-4D97-AF65-F5344CB8AC3E}">
        <p14:creationId xmlns:p14="http://schemas.microsoft.com/office/powerpoint/2010/main" val="2040514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Monaco"/>
                <a:cs typeface="Monaco"/>
              </a:rPr>
              <a:t>Cual es el objetivo del ser humano</a:t>
            </a:r>
            <a:endParaRPr lang="es-ES" dirty="0">
              <a:latin typeface="Monaco"/>
              <a:cs typeface="Monaco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115413"/>
            <a:ext cx="8229600" cy="31684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800" dirty="0" smtClean="0">
                <a:latin typeface="Corbel"/>
                <a:cs typeface="Corbel"/>
              </a:rPr>
              <a:t>Los seres materiales poseen unas tendencias que las impulsan hacia la imitaci</a:t>
            </a:r>
            <a:r>
              <a:rPr lang="es-ES" sz="2800" dirty="0" smtClean="0">
                <a:latin typeface="Corbel"/>
                <a:cs typeface="Corbel"/>
              </a:rPr>
              <a:t>ón de la idea que ha servido para su formación</a:t>
            </a:r>
          </a:p>
          <a:p>
            <a:pPr marL="0" indent="0" algn="ctr">
              <a:buNone/>
            </a:pPr>
            <a:endParaRPr lang="es-ES" sz="2800" dirty="0" smtClean="0">
              <a:latin typeface="Corbel"/>
              <a:cs typeface="Corbel"/>
            </a:endParaRPr>
          </a:p>
          <a:p>
            <a:pPr marL="0" indent="0" algn="ctr">
              <a:buNone/>
            </a:pPr>
            <a:r>
              <a:rPr lang="es-ES" sz="2800" dirty="0" smtClean="0">
                <a:latin typeface="Corbel"/>
                <a:cs typeface="Corbel"/>
              </a:rPr>
              <a:t>A través de una purificación ascética el alma puede elevarse hasta la unión mística con el uno</a:t>
            </a:r>
            <a:endParaRPr lang="es-ES" sz="28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249435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419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>
                <a:latin typeface="Rockwell"/>
                <a:cs typeface="Rockwell"/>
              </a:rPr>
              <a:t>Plotino</a:t>
            </a:r>
            <a:r>
              <a:rPr lang="es-ES" dirty="0" smtClean="0">
                <a:latin typeface="Rockwell"/>
                <a:cs typeface="Rockwell"/>
              </a:rPr>
              <a:t> propone tres formas para purificarse:</a:t>
            </a:r>
            <a:endParaRPr lang="es-ES" dirty="0">
              <a:latin typeface="Rockwell"/>
              <a:cs typeface="Rockwell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8690" y="2228587"/>
            <a:ext cx="7545671" cy="410970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²"/>
            </a:pPr>
            <a:r>
              <a:rPr lang="es-ES" dirty="0" smtClean="0"/>
              <a:t>Ascetismo que brota del amor y mata la tendencia material</a:t>
            </a:r>
          </a:p>
          <a:p>
            <a:pPr marL="0" indent="0">
              <a:buNone/>
            </a:pPr>
            <a:endParaRPr lang="es-ES" dirty="0" smtClean="0"/>
          </a:p>
          <a:p>
            <a:pPr>
              <a:buFont typeface="Wingdings" charset="2"/>
              <a:buChar char="²"/>
            </a:pPr>
            <a:r>
              <a:rPr lang="es-ES" dirty="0" smtClean="0"/>
              <a:t>La filosof</a:t>
            </a:r>
            <a:r>
              <a:rPr lang="es-ES" dirty="0" smtClean="0"/>
              <a:t>ía, que hace ver en cosas concretas  ideas eternas</a:t>
            </a:r>
          </a:p>
          <a:p>
            <a:pPr marL="0" indent="0">
              <a:buNone/>
            </a:pPr>
            <a:endParaRPr lang="es-ES" dirty="0" smtClean="0"/>
          </a:p>
          <a:p>
            <a:pPr>
              <a:buFont typeface="Wingdings" charset="2"/>
              <a:buChar char="²"/>
            </a:pPr>
            <a:r>
              <a:rPr lang="es-ES" dirty="0" smtClean="0"/>
              <a:t>Arte, que embellece la materia afeada por su ausencia del uno.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3574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SU OBRA PRINCIPAL</a:t>
            </a:r>
            <a:br>
              <a:rPr lang="es-ES" dirty="0" smtClean="0"/>
            </a:br>
            <a:r>
              <a:rPr lang="es-ES" dirty="0" smtClean="0"/>
              <a:t>-</a:t>
            </a:r>
            <a:r>
              <a:rPr lang="es-ES" dirty="0" err="1" smtClean="0"/>
              <a:t>Enéadas</a:t>
            </a:r>
            <a:r>
              <a:rPr lang="es-ES" dirty="0" smtClean="0"/>
              <a:t>-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89938" y="1878183"/>
            <a:ext cx="4351397" cy="4400926"/>
          </a:xfrm>
        </p:spPr>
        <p:txBody>
          <a:bodyPr>
            <a:normAutofit/>
          </a:bodyPr>
          <a:lstStyle/>
          <a:p>
            <a:r>
              <a:rPr lang="es-ES" dirty="0" smtClean="0"/>
              <a:t>Es </a:t>
            </a:r>
            <a:r>
              <a:rPr lang="es-ES" dirty="0"/>
              <a:t>una recopilación de 54 tratados ordenados en seis grupos de </a:t>
            </a:r>
            <a:r>
              <a:rPr lang="es-ES" dirty="0" smtClean="0"/>
              <a:t>nueve</a:t>
            </a:r>
          </a:p>
          <a:p>
            <a:r>
              <a:rPr lang="es-ES" dirty="0"/>
              <a:t>Esta recopilación es </a:t>
            </a:r>
            <a:r>
              <a:rPr lang="es-ES" dirty="0" smtClean="0"/>
              <a:t>considerada uno de los </a:t>
            </a:r>
            <a:r>
              <a:rPr lang="es-ES" dirty="0"/>
              <a:t>tratados más sólidos del mundo antiguo.</a:t>
            </a:r>
          </a:p>
          <a:p>
            <a:endParaRPr lang="es-ES" dirty="0" smtClean="0"/>
          </a:p>
        </p:txBody>
      </p:sp>
      <p:pic>
        <p:nvPicPr>
          <p:cNvPr id="4" name="Imagen 3" descr="plotin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78182"/>
            <a:ext cx="3035122" cy="44009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0167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Biografía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Estudió filosofía en Alejandría</a:t>
            </a:r>
          </a:p>
          <a:p>
            <a:r>
              <a:rPr lang="es-ES" dirty="0" smtClean="0"/>
              <a:t>Fue discípulo de </a:t>
            </a:r>
            <a:r>
              <a:rPr lang="es-ES" dirty="0" err="1" smtClean="0"/>
              <a:t>Ammonio</a:t>
            </a:r>
            <a:r>
              <a:rPr lang="es-ES" dirty="0" smtClean="0"/>
              <a:t> </a:t>
            </a:r>
            <a:r>
              <a:rPr lang="es-ES" dirty="0" err="1" smtClean="0"/>
              <a:t>Saccas</a:t>
            </a:r>
            <a:endParaRPr lang="es-ES" dirty="0" smtClean="0"/>
          </a:p>
          <a:p>
            <a:r>
              <a:rPr lang="es-ES" dirty="0" smtClean="0"/>
              <a:t>Enseñanza en la admiración al pensamiento platónico y neo-pitagórico.</a:t>
            </a:r>
          </a:p>
          <a:p>
            <a:r>
              <a:rPr lang="es-ES" dirty="0" smtClean="0"/>
              <a:t>Tomó contacto con el pensamiento Indio y persa.</a:t>
            </a:r>
          </a:p>
          <a:p>
            <a:r>
              <a:rPr lang="es-ES" dirty="0"/>
              <a:t>En el 244 se estableció en Roma y fundó su propia escuela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2969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La </a:t>
            </a:r>
            <a:r>
              <a:rPr lang="es-ES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eScuela</a:t>
            </a:r>
            <a:r>
              <a:rPr lang="es-E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de </a:t>
            </a:r>
            <a:r>
              <a:rPr lang="es-ES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Plotino</a:t>
            </a:r>
            <a:endParaRPr lang="es-E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Dominaba </a:t>
            </a:r>
            <a:r>
              <a:rPr lang="es-E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la reflexión filosófica orientada al perfeccionamiento interior y la elevación del </a:t>
            </a: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espíritu</a:t>
            </a:r>
          </a:p>
          <a:p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La escuela era frecuentada por diversos grupos sociales quienes acudían por consultas</a:t>
            </a:r>
          </a:p>
          <a:p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Sus lecciones estaban abiertas a todos los públicos</a:t>
            </a:r>
            <a:endParaRPr lang="es-E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619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Perpetua Titling MT"/>
                <a:cs typeface="Perpetua Titling MT"/>
              </a:rPr>
              <a:t>Plotino</a:t>
            </a:r>
            <a:r>
              <a:rPr lang="es-ES" dirty="0" smtClean="0">
                <a:latin typeface="Perpetua Titling MT"/>
                <a:cs typeface="Perpetua Titling MT"/>
              </a:rPr>
              <a:t> como </a:t>
            </a:r>
            <a:r>
              <a:rPr lang="es-ES" dirty="0" smtClean="0">
                <a:latin typeface="Perpetua Titling MT"/>
                <a:cs typeface="Perpetua Titling MT"/>
              </a:rPr>
              <a:t>fil</a:t>
            </a:r>
            <a:r>
              <a:rPr lang="es-ES" dirty="0" smtClean="0">
                <a:latin typeface="Perpetua Titling MT"/>
                <a:cs typeface="Perpetua Titling MT"/>
              </a:rPr>
              <a:t>ó</a:t>
            </a:r>
            <a:r>
              <a:rPr lang="es-ES" dirty="0" smtClean="0">
                <a:latin typeface="Perpetua Titling MT"/>
                <a:cs typeface="Perpetua Titling MT"/>
              </a:rPr>
              <a:t>sofo</a:t>
            </a:r>
            <a:endParaRPr lang="es-ES" dirty="0">
              <a:latin typeface="Perpetua Titling MT"/>
              <a:cs typeface="Perpetua Titling M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48648" y="2281515"/>
            <a:ext cx="4338152" cy="3909248"/>
          </a:xfrm>
        </p:spPr>
        <p:txBody>
          <a:bodyPr/>
          <a:lstStyle/>
          <a:p>
            <a:r>
              <a:rPr lang="es-ES" dirty="0" smtClean="0">
                <a:latin typeface="Perpetua"/>
                <a:cs typeface="Perpetua"/>
              </a:rPr>
              <a:t>Fue el Neoplatónico más importante</a:t>
            </a:r>
          </a:p>
          <a:p>
            <a:r>
              <a:rPr lang="es-ES" dirty="0">
                <a:latin typeface="Perpetua"/>
                <a:cs typeface="Perpetua"/>
              </a:rPr>
              <a:t>E</a:t>
            </a:r>
            <a:r>
              <a:rPr lang="es-ES" dirty="0" smtClean="0">
                <a:latin typeface="Perpetua"/>
                <a:cs typeface="Perpetua"/>
              </a:rPr>
              <a:t>s </a:t>
            </a:r>
            <a:r>
              <a:rPr lang="es-ES" dirty="0">
                <a:latin typeface="Perpetua"/>
                <a:cs typeface="Perpetua"/>
              </a:rPr>
              <a:t>considerado </a:t>
            </a:r>
            <a:r>
              <a:rPr lang="es-ES" dirty="0" smtClean="0">
                <a:latin typeface="Perpetua"/>
                <a:cs typeface="Perpetua"/>
              </a:rPr>
              <a:t>como Neoplatónico </a:t>
            </a:r>
            <a:r>
              <a:rPr lang="es-ES" dirty="0" smtClean="0">
                <a:latin typeface="Perpetua"/>
                <a:cs typeface="Perpetua"/>
              </a:rPr>
              <a:t>místico</a:t>
            </a:r>
            <a:endParaRPr lang="es-ES" dirty="0">
              <a:latin typeface="Perpetua"/>
              <a:cs typeface="Perpetua"/>
            </a:endParaRPr>
          </a:p>
          <a:p>
            <a:endParaRPr lang="es-ES" dirty="0">
              <a:latin typeface="Perpetua"/>
              <a:cs typeface="Perpetua"/>
            </a:endParaRPr>
          </a:p>
        </p:txBody>
      </p:sp>
      <p:pic>
        <p:nvPicPr>
          <p:cNvPr id="4" name="Imagen 3" descr="rfa_317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99" y="1650158"/>
            <a:ext cx="3405454" cy="454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38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</a:t>
            </a:r>
            <a:r>
              <a:rPr lang="es-ES" dirty="0" smtClean="0"/>
              <a:t>é es el neoplatonismo?</a:t>
            </a:r>
            <a:endParaRPr lang="es-ES" dirty="0"/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2446987" y="2726391"/>
            <a:ext cx="1108181" cy="2791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ángulo redondeado 5"/>
          <p:cNvSpPr/>
          <p:nvPr/>
        </p:nvSpPr>
        <p:spPr>
          <a:xfrm>
            <a:off x="664910" y="2879136"/>
            <a:ext cx="1659277" cy="13144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invasi</a:t>
            </a:r>
            <a:r>
              <a:rPr lang="es-ES" dirty="0" smtClean="0"/>
              <a:t>ón de la nueva y creciente fe cristiana 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 rot="20518582">
            <a:off x="2652506" y="2565204"/>
            <a:ext cx="827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Lleva a </a:t>
            </a:r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3642026" y="1621061"/>
            <a:ext cx="1844974" cy="11981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Una reacci</a:t>
            </a:r>
            <a:r>
              <a:rPr lang="es-ES" dirty="0" smtClean="0"/>
              <a:t>ón greco-latina </a:t>
            </a:r>
            <a:endParaRPr lang="es-ES" dirty="0"/>
          </a:p>
        </p:txBody>
      </p:sp>
      <p:sp>
        <p:nvSpPr>
          <p:cNvPr id="11" name="Flecha derecha 10"/>
          <p:cNvSpPr/>
          <p:nvPr/>
        </p:nvSpPr>
        <p:spPr>
          <a:xfrm rot="2419967">
            <a:off x="5677780" y="1826194"/>
            <a:ext cx="1390623" cy="12101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Dio lugar a un movimiento filos</a:t>
            </a:r>
            <a:r>
              <a:rPr lang="es-ES" sz="1200" dirty="0" smtClean="0"/>
              <a:t>ófico</a:t>
            </a:r>
            <a:endParaRPr lang="es-ES" sz="1200" dirty="0"/>
          </a:p>
        </p:txBody>
      </p:sp>
      <p:sp>
        <p:nvSpPr>
          <p:cNvPr id="13" name="Recortar y redondear rectángulo de esquina sencilla 12"/>
          <p:cNvSpPr/>
          <p:nvPr/>
        </p:nvSpPr>
        <p:spPr>
          <a:xfrm>
            <a:off x="7145209" y="2819227"/>
            <a:ext cx="1644303" cy="1437798"/>
          </a:xfrm>
          <a:prstGeom prst="snip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Basado en los pensamientos de Plat</a:t>
            </a:r>
            <a:r>
              <a:rPr lang="es-ES" sz="1200" dirty="0" smtClean="0"/>
              <a:t>ón y heterogéneo en sus componentes</a:t>
            </a:r>
            <a:endParaRPr lang="es-ES" sz="1200" dirty="0"/>
          </a:p>
        </p:txBody>
      </p:sp>
      <p:sp>
        <p:nvSpPr>
          <p:cNvPr id="14" name="Cinta hacia abajo 13"/>
          <p:cNvSpPr/>
          <p:nvPr/>
        </p:nvSpPr>
        <p:spPr>
          <a:xfrm>
            <a:off x="1162094" y="4565011"/>
            <a:ext cx="7248110" cy="934569"/>
          </a:xfrm>
          <a:prstGeom prst="ribb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Su sede surgi</a:t>
            </a:r>
            <a:r>
              <a:rPr lang="es-ES" dirty="0" smtClean="0"/>
              <a:t>ó en Alejandría ya que allí se cruzaban diversas culturas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5761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86161"/>
            <a:ext cx="8229600" cy="1143000"/>
          </a:xfrm>
        </p:spPr>
        <p:txBody>
          <a:bodyPr/>
          <a:lstStyle/>
          <a:p>
            <a:r>
              <a:rPr lang="es-ES" dirty="0" smtClean="0">
                <a:latin typeface="Modern No. 20"/>
                <a:cs typeface="Modern No. 20"/>
              </a:rPr>
              <a:t>Neoplatonismo de </a:t>
            </a:r>
            <a:r>
              <a:rPr lang="es-ES" dirty="0" err="1" smtClean="0">
                <a:latin typeface="Modern No. 20"/>
                <a:cs typeface="Modern No. 20"/>
              </a:rPr>
              <a:t>plotino</a:t>
            </a:r>
            <a:endParaRPr lang="es-ES" dirty="0">
              <a:latin typeface="Modern No. 20"/>
              <a:cs typeface="Modern No. 2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211265"/>
            <a:ext cx="8229600" cy="2928866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Modern No. 20"/>
                <a:cs typeface="Modern No. 20"/>
              </a:rPr>
              <a:t>Reminiscencia del pensamiento de de Plat</a:t>
            </a:r>
            <a:r>
              <a:rPr lang="es-ES" dirty="0" smtClean="0">
                <a:latin typeface="Modern No. 20"/>
                <a:cs typeface="Modern No. 20"/>
              </a:rPr>
              <a:t>ón</a:t>
            </a:r>
          </a:p>
          <a:p>
            <a:pPr marL="0" indent="0">
              <a:buNone/>
            </a:pPr>
            <a:r>
              <a:rPr lang="es-ES" dirty="0">
                <a:latin typeface="Modern No. 20"/>
                <a:cs typeface="Modern No. 20"/>
              </a:rPr>
              <a:t>	</a:t>
            </a:r>
            <a:r>
              <a:rPr lang="es-ES" dirty="0" smtClean="0">
                <a:latin typeface="Modern No. 20"/>
                <a:cs typeface="Modern No. 20"/>
              </a:rPr>
              <a:t>Ampliado y completado en ciertos puntos</a:t>
            </a:r>
          </a:p>
          <a:p>
            <a:pPr marL="0" indent="0">
              <a:buNone/>
            </a:pPr>
            <a:endParaRPr lang="es-ES" dirty="0">
              <a:latin typeface="Modern No. 20"/>
              <a:cs typeface="Modern No. 20"/>
            </a:endParaRPr>
          </a:p>
          <a:p>
            <a:r>
              <a:rPr lang="es-ES" dirty="0" smtClean="0">
                <a:latin typeface="Modern No. 20"/>
                <a:cs typeface="Modern No. 20"/>
              </a:rPr>
              <a:t>Parte de una visión religiosa y del problema metafísico, es decir basada en Dios y en el alma</a:t>
            </a:r>
          </a:p>
          <a:p>
            <a:endParaRPr lang="es-ES" dirty="0">
              <a:latin typeface="Modern No. 20"/>
              <a:cs typeface="Modern No. 20"/>
            </a:endParaRPr>
          </a:p>
        </p:txBody>
      </p:sp>
    </p:spTree>
    <p:extLst>
      <p:ext uri="{BB962C8B-B14F-4D97-AF65-F5344CB8AC3E}">
        <p14:creationId xmlns:p14="http://schemas.microsoft.com/office/powerpoint/2010/main" val="3604510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s-ES" dirty="0" err="1" smtClean="0">
                <a:latin typeface="Lucida Blackletter"/>
                <a:cs typeface="Lucida Blackletter"/>
              </a:rPr>
              <a:t>Plotino</a:t>
            </a:r>
            <a:r>
              <a:rPr lang="es-ES" dirty="0" smtClean="0">
                <a:latin typeface="Lucida Blackletter"/>
                <a:cs typeface="Lucida Blackletter"/>
              </a:rPr>
              <a:t> como fil</a:t>
            </a:r>
            <a:r>
              <a:rPr lang="es-ES" dirty="0" smtClean="0">
                <a:latin typeface="Lucida Blackletter"/>
                <a:cs typeface="Lucida Blackletter"/>
              </a:rPr>
              <a:t>ósofo</a:t>
            </a:r>
            <a:endParaRPr lang="es-ES" dirty="0">
              <a:latin typeface="Lucida Blackletter"/>
              <a:cs typeface="Lucida Blackletter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450898"/>
            <a:ext cx="8229600" cy="3336242"/>
          </a:xfrm>
        </p:spPr>
        <p:txBody>
          <a:bodyPr>
            <a:normAutofit/>
          </a:bodyPr>
          <a:lstStyle/>
          <a:p>
            <a:r>
              <a:rPr lang="es-ES" sz="2400" dirty="0">
                <a:latin typeface="Lucida Blackletter"/>
                <a:cs typeface="Lucida Blackletter"/>
              </a:rPr>
              <a:t>Su doctrina responde a la demanda de espiritualidad y universalismo propia de la época a través de una síntesis </a:t>
            </a:r>
            <a:r>
              <a:rPr lang="es-ES" sz="2400" dirty="0" smtClean="0">
                <a:latin typeface="Lucida Blackletter"/>
                <a:cs typeface="Lucida Blackletter"/>
              </a:rPr>
              <a:t>del racionalismo </a:t>
            </a:r>
            <a:r>
              <a:rPr lang="es-ES" sz="2400" dirty="0">
                <a:latin typeface="Lucida Blackletter"/>
                <a:cs typeface="Lucida Blackletter"/>
              </a:rPr>
              <a:t>griego y el pensamiento </a:t>
            </a:r>
            <a:r>
              <a:rPr lang="es-ES" sz="2400" dirty="0" smtClean="0">
                <a:latin typeface="Lucida Blackletter"/>
                <a:cs typeface="Lucida Blackletter"/>
              </a:rPr>
              <a:t>oriental</a:t>
            </a:r>
          </a:p>
          <a:p>
            <a:endParaRPr lang="es-ES" sz="2400" dirty="0">
              <a:latin typeface="Lucida Blackletter"/>
              <a:cs typeface="Lucida Blackletter"/>
            </a:endParaRPr>
          </a:p>
          <a:p>
            <a:r>
              <a:rPr lang="es-ES" sz="2400" dirty="0">
                <a:latin typeface="Lucida Blackletter"/>
                <a:cs typeface="Lucida Blackletter"/>
              </a:rPr>
              <a:t>Él quería enseñar al ser humano a desligarse de este mundo para reunirse con lo </a:t>
            </a:r>
            <a:r>
              <a:rPr lang="es-ES" sz="2400" dirty="0" smtClean="0">
                <a:latin typeface="Lucida Blackletter"/>
                <a:cs typeface="Lucida Blackletter"/>
              </a:rPr>
              <a:t>divino</a:t>
            </a:r>
          </a:p>
          <a:p>
            <a:endParaRPr lang="es-ES" sz="2400" dirty="0" smtClean="0">
              <a:latin typeface="Lucida Blackletter"/>
              <a:cs typeface="Lucida Blackletter"/>
            </a:endParaRPr>
          </a:p>
          <a:p>
            <a:r>
              <a:rPr lang="es-ES" sz="2400" dirty="0">
                <a:latin typeface="Lucida Blackletter"/>
                <a:cs typeface="Lucida Blackletter"/>
              </a:rPr>
              <a:t>Su discurso es metafísico</a:t>
            </a:r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38968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456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MingLiU-ExtB"/>
                <a:ea typeface="MingLiU-ExtB"/>
                <a:cs typeface="MingLiU-ExtB"/>
              </a:rPr>
              <a:t>LA PRINCIPAL TEOR</a:t>
            </a:r>
            <a:r>
              <a:rPr lang="es-ES" dirty="0" smtClean="0">
                <a:latin typeface="MingLiU-ExtB"/>
                <a:ea typeface="MingLiU-ExtB"/>
                <a:cs typeface="MingLiU-ExtB"/>
              </a:rPr>
              <a:t>ÍA DE PLOTINO</a:t>
            </a:r>
            <a:endParaRPr lang="es-ES" dirty="0">
              <a:latin typeface="MingLiU-ExtB"/>
              <a:ea typeface="MingLiU-ExtB"/>
              <a:cs typeface="MingLiU-ExtB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810348"/>
            <a:ext cx="8229600" cy="24256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800" dirty="0" smtClean="0">
                <a:latin typeface="MingLiU-ExtB"/>
                <a:ea typeface="MingLiU-ExtB"/>
                <a:cs typeface="MingLiU-ExtB"/>
              </a:rPr>
              <a:t>Como los primeros fil</a:t>
            </a:r>
            <a:r>
              <a:rPr lang="es-ES" sz="2800" dirty="0" smtClean="0">
                <a:latin typeface="MingLiU-ExtB"/>
                <a:ea typeface="MingLiU-ExtB"/>
                <a:cs typeface="MingLiU-ExtB"/>
              </a:rPr>
              <a:t>ósofos, empieza a buscar la realidad originaria. </a:t>
            </a:r>
          </a:p>
          <a:p>
            <a:pPr marL="0" indent="0" algn="ctr">
              <a:buNone/>
            </a:pPr>
            <a:r>
              <a:rPr lang="es-ES" sz="2800" dirty="0" smtClean="0">
                <a:latin typeface="MingLiU-ExtB"/>
                <a:ea typeface="MingLiU-ExtB"/>
                <a:cs typeface="MingLiU-ExtB"/>
              </a:rPr>
              <a:t>Lo concibe de un modo religioso y lo llama el uno.</a:t>
            </a:r>
            <a:endParaRPr lang="es-ES" sz="2800" dirty="0">
              <a:latin typeface="MingLiU-ExtB"/>
              <a:ea typeface="MingLiU-ExtB"/>
              <a:cs typeface="MingLiU-ExtB"/>
            </a:endParaRPr>
          </a:p>
        </p:txBody>
      </p:sp>
    </p:spTree>
    <p:extLst>
      <p:ext uri="{BB962C8B-B14F-4D97-AF65-F5344CB8AC3E}">
        <p14:creationId xmlns:p14="http://schemas.microsoft.com/office/powerpoint/2010/main" val="2316119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>
                <a:latin typeface="Rockwell Extra Bold"/>
                <a:cs typeface="Rockwell Extra Bold"/>
              </a:rPr>
              <a:t>El uno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163337"/>
            <a:ext cx="8229600" cy="3096609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charset="2"/>
              <a:buChar char="v"/>
            </a:pPr>
            <a:r>
              <a:rPr lang="es-ES" sz="2800" dirty="0" smtClean="0"/>
              <a:t>S</a:t>
            </a:r>
            <a:r>
              <a:rPr lang="es-ES" sz="2800" dirty="0" smtClean="0"/>
              <a:t>ólo se puede decir que es un principio activo y causa de cuanto existe. </a:t>
            </a:r>
          </a:p>
          <a:p>
            <a:pPr marL="0" indent="0" algn="ctr">
              <a:buNone/>
            </a:pPr>
            <a:endParaRPr lang="es-ES" sz="2800" dirty="0"/>
          </a:p>
          <a:p>
            <a:pPr algn="ctr">
              <a:buFont typeface="Wingdings" charset="2"/>
              <a:buChar char="v"/>
            </a:pPr>
            <a:r>
              <a:rPr lang="es-ES" sz="2800" dirty="0" smtClean="0"/>
              <a:t>Es causa de las cosas por emanación, sin perder su plenitud</a:t>
            </a:r>
          </a:p>
          <a:p>
            <a:pPr marL="0" indent="0" algn="ctr">
              <a:buNone/>
            </a:pPr>
            <a:endParaRPr lang="es-ES" sz="2800" dirty="0" smtClean="0"/>
          </a:p>
          <a:p>
            <a:pPr algn="ctr">
              <a:buFont typeface="Wingdings" charset="2"/>
              <a:buChar char="v"/>
            </a:pPr>
            <a:r>
              <a:rPr lang="es-ES" sz="2800" dirty="0" smtClean="0"/>
              <a:t>Al igual que la luz del sol, El Uno produce las cosas de su propio ser en estratos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02712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3924</TotalTime>
  <Words>497</Words>
  <Application>Microsoft Macintosh PowerPoint</Application>
  <PresentationFormat>Presentación en pantalla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Plotino</vt:lpstr>
      <vt:lpstr>Biografía</vt:lpstr>
      <vt:lpstr>La eScuela de Plotino</vt:lpstr>
      <vt:lpstr>Plotino como filósofo</vt:lpstr>
      <vt:lpstr>¿Qué es el neoplatonismo?</vt:lpstr>
      <vt:lpstr>Neoplatonismo de plotino</vt:lpstr>
      <vt:lpstr>Plotino como filósofo</vt:lpstr>
      <vt:lpstr>LA PRINCIPAL TEORÍA DE PLOTINO</vt:lpstr>
      <vt:lpstr>El uno</vt:lpstr>
      <vt:lpstr>Los estratos son:</vt:lpstr>
      <vt:lpstr>El espíritu </vt:lpstr>
      <vt:lpstr>El alma</vt:lpstr>
      <vt:lpstr>La materia</vt:lpstr>
      <vt:lpstr>Cual es el objetivo del ser humano</vt:lpstr>
      <vt:lpstr>Plotino propone tres formas para purificarse:</vt:lpstr>
      <vt:lpstr>SU OBRA PRINCIPAL -Enéadas-</vt:lpstr>
    </vt:vector>
  </TitlesOfParts>
  <Company>Detective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Plotino</dc:title>
  <dc:creator>Helena Sánchez Blázquez</dc:creator>
  <cp:lastModifiedBy>Helena Sánchez Blázquez</cp:lastModifiedBy>
  <cp:revision>22</cp:revision>
  <dcterms:created xsi:type="dcterms:W3CDTF">2015-10-13T15:01:14Z</dcterms:created>
  <dcterms:modified xsi:type="dcterms:W3CDTF">2015-11-09T19:45:42Z</dcterms:modified>
</cp:coreProperties>
</file>